
<file path=[Content_Types].xml><?xml version="1.0" encoding="utf-8"?>
<Types xmlns="http://schemas.openxmlformats.org/package/2006/content-types">
  <Default Extension="xml" ContentType="application/vnd.openxmlformats-officedocument.presentationml.presentation.main+xml"/>
  <Default Extension="png" ContentType="image/png"/>
  <Default Extension="svg" ContentType="image/svg+xml"/>
  <Default Extension="fntdata" ContentType="application/x-fontdata"/>
  <Default Extension="jpeg" ContentType="image/jpeg"/>
  <Default Extension="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7.xml" ContentType="application/vnd.openxmlformats-officedocument.presentationml.slideLayout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/ppt/presentation.xml" Id="rId1" /><Relationship Type="http://schemas.openxmlformats.org/package/2006/relationships/metadata/thumbnail" Target="/docProps/thumbnail.jpeg" Id="rId2" /><Relationship Type="http://schemas.openxmlformats.org/package/2006/relationships/metadata/core-properties" Target="/docProps/core.xml" Id="rId3" /><Relationship Type="http://schemas.openxmlformats.org/officeDocument/2006/relationships/extended-properties" Target="/docProps/app.xml" Id="rId4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true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Open Sauce Heavy" panose="00000A00000000000000" charset="1"/>
      <p:regular r:id="rId23"/>
    </p:embeddedFont>
    <p:embeddedFont>
      <p:font typeface="Open Sauce Light" panose="00000400000000000000" charset="1"/>
      <p:regular r:id="rId24"/>
    </p:embeddedFont>
    <p:embeddedFont>
      <p:font typeface="Open Sauce Bold" panose="00000800000000000000" charset="1"/>
      <p:regular r:id="rId25"/>
    </p:embeddedFont>
    <p:embeddedFont>
      <p:font typeface="Open Sauce" panose="00000500000000000000" charset="1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10" /><Relationship Type="http://schemas.openxmlformats.org/officeDocument/2006/relationships/slide" Target="/ppt/slides/slide6.xml" Id="rId11" /><Relationship Type="http://schemas.openxmlformats.org/officeDocument/2006/relationships/slide" Target="/ppt/slides/slide7.xml" Id="rId12" /><Relationship Type="http://schemas.openxmlformats.org/officeDocument/2006/relationships/slide" Target="/ppt/slides/slide8.xml" Id="rId13" /><Relationship Type="http://schemas.openxmlformats.org/officeDocument/2006/relationships/slide" Target="/ppt/slides/slide9.xml" Id="rId14" /><Relationship Type="http://schemas.openxmlformats.org/officeDocument/2006/relationships/slide" Target="/ppt/slides/slide10.xml" Id="rId15" /><Relationship Type="http://schemas.openxmlformats.org/officeDocument/2006/relationships/slide" Target="/ppt/slides/slide11.xml" Id="rId16" /><Relationship Type="http://schemas.openxmlformats.org/officeDocument/2006/relationships/slide" Target="/ppt/slides/slide12.xml" Id="rId17" /><Relationship Type="http://schemas.openxmlformats.org/officeDocument/2006/relationships/slide" Target="/ppt/slides/slide13.xml" Id="rId18" /><Relationship Type="http://schemas.openxmlformats.org/officeDocument/2006/relationships/slide" Target="/ppt/slides/slide14.xml" Id="rId19" /><Relationship Type="http://schemas.openxmlformats.org/officeDocument/2006/relationships/presProps" Target="/ppt/presProps.xml" Id="rId2" /><Relationship Type="http://schemas.openxmlformats.org/officeDocument/2006/relationships/slide" Target="/ppt/slides/slide15.xml" Id="rId20" /><Relationship Type="http://schemas.openxmlformats.org/officeDocument/2006/relationships/slide" Target="/ppt/slides/slide16.xml" Id="rId21" /><Relationship Type="http://schemas.openxmlformats.org/officeDocument/2006/relationships/slide" Target="/ppt/slides/slide17.xml" Id="rId22" /><Relationship Type="http://schemas.openxmlformats.org/officeDocument/2006/relationships/font" Target="/ppt/fonts/font23.fntdata" Id="rId23" /><Relationship Type="http://schemas.openxmlformats.org/officeDocument/2006/relationships/font" Target="/ppt/fonts/font24.fntdata" Id="rId24" /><Relationship Type="http://schemas.openxmlformats.org/officeDocument/2006/relationships/font" Target="/ppt/fonts/font25.fntdata" Id="rId25" /><Relationship Type="http://schemas.openxmlformats.org/officeDocument/2006/relationships/font" Target="/ppt/fonts/font26.fntdata" Id="rId26" /><Relationship Type="http://schemas.openxmlformats.org/officeDocument/2006/relationships/viewProps" Target="/ppt/viewProps.xml" Id="rId3" /><Relationship Type="http://schemas.openxmlformats.org/officeDocument/2006/relationships/theme" Target="/ppt/theme/theme1.xml" Id="rId4" /><Relationship Type="http://schemas.openxmlformats.org/officeDocument/2006/relationships/tableStyles" Target="/ppt/tableStyles.xml" Id="rId5" /><Relationship Type="http://schemas.openxmlformats.org/officeDocument/2006/relationships/slide" Target="/ppt/slides/slide1.xml" Id="rId6" /><Relationship Type="http://schemas.openxmlformats.org/officeDocument/2006/relationships/slide" Target="/ppt/slides/slide2.xml" Id="rId7" /><Relationship Type="http://schemas.openxmlformats.org/officeDocument/2006/relationships/slide" Target="/ppt/slides/slide3.xml" Id="rId8" /><Relationship Type="http://schemas.openxmlformats.org/officeDocument/2006/relationships/slide" Target="/ppt/slides/slide4.xml" Id="rId9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theme" Target="/ppt/theme/theme1.xml" Id="rId12" /><Relationship Type="http://schemas.openxmlformats.org/officeDocument/2006/relationships/slideLayout" Target="/ppt/slideLayouts/slideLayout7.xml" Id="rId7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1.png" Id="rId2" /><Relationship Type="http://schemas.openxmlformats.org/officeDocument/2006/relationships/image" Target="/ppt/media/image2.png" Id="rId3" /><Relationship Type="http://schemas.openxmlformats.org/officeDocument/2006/relationships/image" Target="/ppt/media/image3.png" Id="rId4" /><Relationship Type="http://schemas.openxmlformats.org/officeDocument/2006/relationships/image" Target="/ppt/media/image4.svg" Id="rId5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8.png" Id="rId2" /><Relationship Type="http://schemas.openxmlformats.org/officeDocument/2006/relationships/image" Target="/ppt/media/image10.png" Id="rId3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8.png" Id="rId2" /><Relationship Type="http://schemas.openxmlformats.org/officeDocument/2006/relationships/image" Target="/ppt/media/image11.png" Id="rId3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8.png" Id="rId2" /><Relationship Type="http://schemas.openxmlformats.org/officeDocument/2006/relationships/image" Target="/ppt/media/image12.png" Id="rId3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8.png" Id="rId2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8.png" Id="rId2" /></Relationships>
</file>

<file path=ppt/slides/_rels/slide15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3.png" Id="rId2" /><Relationship Type="http://schemas.openxmlformats.org/officeDocument/2006/relationships/image" Target="/ppt/media/image4.svg" Id="rId3" /><Relationship Type="http://schemas.openxmlformats.org/officeDocument/2006/relationships/image" Target="/ppt/media/image6.png" Id="rId4" /><Relationship Type="http://schemas.openxmlformats.org/officeDocument/2006/relationships/image" Target="/ppt/media/image13.png" Id="rId5" /></Relationships>
</file>

<file path=ppt/slides/_rels/slide16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3.png" Id="rId2" /><Relationship Type="http://schemas.openxmlformats.org/officeDocument/2006/relationships/image" Target="/ppt/media/image4.svg" Id="rId3" /><Relationship Type="http://schemas.openxmlformats.org/officeDocument/2006/relationships/image" Target="/ppt/media/image6.png" Id="rId4" /><Relationship Type="http://schemas.openxmlformats.org/officeDocument/2006/relationships/image" Target="/ppt/media/image13.png" Id="rId5" /></Relationships>
</file>

<file path=ppt/slides/_rels/slide17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1.png" Id="rId2" /><Relationship Type="http://schemas.openxmlformats.org/officeDocument/2006/relationships/image" Target="/ppt/media/image2.png" Id="rId3" /><Relationship Type="http://schemas.openxmlformats.org/officeDocument/2006/relationships/image" Target="/ppt/media/image3.png" Id="rId4" /><Relationship Type="http://schemas.openxmlformats.org/officeDocument/2006/relationships/image" Target="/ppt/media/image4.svg" Id="rId5" /><Relationship Type="http://schemas.openxmlformats.org/officeDocument/2006/relationships/image" Target="/ppt/media/image14.png" Id="rId6" /><Relationship Type="http://schemas.openxmlformats.org/officeDocument/2006/relationships/image" Target="/ppt/media/image15.svg" Id="rId7" /><Relationship Type="http://schemas.openxmlformats.org/officeDocument/2006/relationships/image" Target="/ppt/media/image16.png" Id="rId8" /><Relationship Type="http://schemas.openxmlformats.org/officeDocument/2006/relationships/image" Target="/ppt/media/image17.svg" Id="rId9" /><Relationship Type="http://schemas.openxmlformats.org/officeDocument/2006/relationships/hyperlink" Target="mailto:manyajain005@gmail.com" TargetMode="External" Id="rId10" /><Relationship Type="http://schemas.openxmlformats.org/officeDocument/2006/relationships/hyperlink" Target="https://github.com/manyajain1911/Customer-Financial-Behaviour-Analytics" TargetMode="External" Id="rId11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5.png" Id="rId2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6.png" Id="rId2" /><Relationship Type="http://schemas.openxmlformats.org/officeDocument/2006/relationships/image" Target="/ppt/media/image7.png" Id="rId3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1.png" Id="rId2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1.png" Id="rId2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8.png" Id="rId2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1.png" Id="rId2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8.png" Id="rId2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slideLayout" Target="/ppt/slideLayouts/slideLayout7.xml" Id="rId1" /><Relationship Type="http://schemas.openxmlformats.org/officeDocument/2006/relationships/image" Target="/ppt/media/image8.png" Id="rId2" /><Relationship Type="http://schemas.openxmlformats.org/officeDocument/2006/relationships/image" Target="/ppt/media/image9.png" Id="rId3" 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7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77201">
            <a:off x="8302125" y="-801031"/>
            <a:ext cx="12791303" cy="9442307"/>
          </a:xfrm>
          <a:custGeom>
            <a:avLst/>
            <a:gdLst/>
            <a:ahLst/>
            <a:cxnLst/>
            <a:rect r="r" b="b" t="t" l="l"/>
            <a:pathLst>
              <a:path h="9442307" w="12791303">
                <a:moveTo>
                  <a:pt x="0" y="0"/>
                </a:moveTo>
                <a:lnTo>
                  <a:pt x="12791302" y="0"/>
                </a:lnTo>
                <a:lnTo>
                  <a:pt x="12791302" y="9442307"/>
                </a:lnTo>
                <a:lnTo>
                  <a:pt x="0" y="94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659522">
            <a:off x="-1466084" y="-1104127"/>
            <a:ext cx="6017764" cy="3599717"/>
          </a:xfrm>
          <a:custGeom>
            <a:avLst/>
            <a:gdLst/>
            <a:ahLst/>
            <a:cxnLst/>
            <a:rect r="r" b="b" t="t" l="l"/>
            <a:pathLst>
              <a:path h="3599717" w="6017764">
                <a:moveTo>
                  <a:pt x="0" y="0"/>
                </a:moveTo>
                <a:lnTo>
                  <a:pt x="6017764" y="0"/>
                </a:lnTo>
                <a:lnTo>
                  <a:pt x="6017764" y="3599717"/>
                </a:lnTo>
                <a:lnTo>
                  <a:pt x="0" y="35997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924022" y="5188961"/>
            <a:ext cx="4716981" cy="6251420"/>
          </a:xfrm>
          <a:custGeom>
            <a:avLst/>
            <a:gdLst/>
            <a:ahLst/>
            <a:cxnLst/>
            <a:rect r="r" b="b" t="t" l="l"/>
            <a:pathLst>
              <a:path h="6251420" w="4716981">
                <a:moveTo>
                  <a:pt x="0" y="0"/>
                </a:moveTo>
                <a:lnTo>
                  <a:pt x="4716981" y="0"/>
                </a:lnTo>
                <a:lnTo>
                  <a:pt x="4716981" y="6251421"/>
                </a:lnTo>
                <a:lnTo>
                  <a:pt x="0" y="62514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882011"/>
            <a:ext cx="16230600" cy="3036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80"/>
              </a:lnSpc>
            </a:pPr>
            <a:r>
              <a:rPr lang="en-US" sz="8700" spc="-408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FinTime – Customer Financial Behavior Analytics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70168" y="8109966"/>
            <a:ext cx="15102171" cy="2277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242" indent="-388621" lvl="1">
              <a:lnSpc>
                <a:spcPts val="4536"/>
              </a:lnSpc>
              <a:buFont typeface="Arial"/>
              <a:buChar char="•"/>
            </a:pPr>
            <a:r>
              <a:rPr lang="en-US" sz="3600" spc="-201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Built using Power BI | Excel</a:t>
            </a:r>
          </a:p>
          <a:p>
            <a:pPr algn="l" marL="777242" indent="-388621" lvl="1">
              <a:lnSpc>
                <a:spcPts val="4536"/>
              </a:lnSpc>
              <a:buFont typeface="Arial"/>
              <a:buChar char="•"/>
            </a:pPr>
            <a:r>
              <a:rPr lang="en-US" sz="3600" spc="-201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By Manya Jain</a:t>
            </a:r>
          </a:p>
          <a:p>
            <a:pPr algn="l">
              <a:lnSpc>
                <a:spcPts val="4536"/>
              </a:lnSpc>
            </a:pPr>
          </a:p>
          <a:p>
            <a:pPr algn="l">
              <a:lnSpc>
                <a:spcPts val="4536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646674"/>
            <a:ext cx="15102171" cy="563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6"/>
              </a:lnSpc>
            </a:pPr>
            <a:r>
              <a:rPr lang="en-US" sz="3600" spc="-201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Behavior-Driven Churn, Revenue &amp; Customer Health Intelligence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7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44323" y="4944233"/>
            <a:ext cx="12249089" cy="7928501"/>
          </a:xfrm>
          <a:custGeom>
            <a:avLst/>
            <a:gdLst/>
            <a:ahLst/>
            <a:cxnLst/>
            <a:rect r="r" b="b" t="t" l="l"/>
            <a:pathLst>
              <a:path h="7928501" w="12249089">
                <a:moveTo>
                  <a:pt x="0" y="0"/>
                </a:moveTo>
                <a:lnTo>
                  <a:pt x="12249089" y="0"/>
                </a:lnTo>
                <a:lnTo>
                  <a:pt x="12249089" y="7928502"/>
                </a:lnTo>
                <a:lnTo>
                  <a:pt x="0" y="7928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9014" y="5439742"/>
            <a:ext cx="16489920" cy="4066328"/>
            <a:chOff x="0" y="0"/>
            <a:chExt cx="4343024" cy="10709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43024" cy="1070967"/>
            </a:xfrm>
            <a:custGeom>
              <a:avLst/>
              <a:gdLst/>
              <a:ahLst/>
              <a:cxnLst/>
              <a:rect r="r" b="b" t="t" l="l"/>
              <a:pathLst>
                <a:path h="1070967" w="4343024">
                  <a:moveTo>
                    <a:pt x="30987" y="0"/>
                  </a:moveTo>
                  <a:lnTo>
                    <a:pt x="4312038" y="0"/>
                  </a:lnTo>
                  <a:cubicBezTo>
                    <a:pt x="4320256" y="0"/>
                    <a:pt x="4328137" y="3265"/>
                    <a:pt x="4333949" y="9076"/>
                  </a:cubicBezTo>
                  <a:cubicBezTo>
                    <a:pt x="4339760" y="14887"/>
                    <a:pt x="4343024" y="22768"/>
                    <a:pt x="4343024" y="30987"/>
                  </a:cubicBezTo>
                  <a:lnTo>
                    <a:pt x="4343024" y="1039980"/>
                  </a:lnTo>
                  <a:cubicBezTo>
                    <a:pt x="4343024" y="1048199"/>
                    <a:pt x="4339760" y="1056080"/>
                    <a:pt x="4333949" y="1061891"/>
                  </a:cubicBezTo>
                  <a:cubicBezTo>
                    <a:pt x="4328137" y="1067702"/>
                    <a:pt x="4320256" y="1070967"/>
                    <a:pt x="4312038" y="1070967"/>
                  </a:cubicBezTo>
                  <a:lnTo>
                    <a:pt x="30987" y="1070967"/>
                  </a:lnTo>
                  <a:cubicBezTo>
                    <a:pt x="22768" y="1070967"/>
                    <a:pt x="14887" y="1067702"/>
                    <a:pt x="9076" y="1061891"/>
                  </a:cubicBezTo>
                  <a:cubicBezTo>
                    <a:pt x="3265" y="1056080"/>
                    <a:pt x="0" y="1048199"/>
                    <a:pt x="0" y="1039980"/>
                  </a:cubicBezTo>
                  <a:lnTo>
                    <a:pt x="0" y="30987"/>
                  </a:lnTo>
                  <a:cubicBezTo>
                    <a:pt x="0" y="22768"/>
                    <a:pt x="3265" y="14887"/>
                    <a:pt x="9076" y="9076"/>
                  </a:cubicBezTo>
                  <a:cubicBezTo>
                    <a:pt x="14887" y="3265"/>
                    <a:pt x="22768" y="0"/>
                    <a:pt x="30987" y="0"/>
                  </a:cubicBezTo>
                  <a:close/>
                </a:path>
              </a:pathLst>
            </a:custGeom>
            <a:solidFill>
              <a:srgbClr val="D0D7DD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343024" cy="1099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6266228" y="5794330"/>
            <a:ext cx="0" cy="3293360"/>
          </a:xfrm>
          <a:prstGeom prst="line">
            <a:avLst/>
          </a:prstGeom>
          <a:ln cap="flat" w="19050">
            <a:solidFill>
              <a:srgbClr val="42424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1825288" y="5794330"/>
            <a:ext cx="0" cy="3293360"/>
          </a:xfrm>
          <a:prstGeom prst="line">
            <a:avLst/>
          </a:prstGeom>
          <a:ln cap="flat" w="19050">
            <a:solidFill>
              <a:srgbClr val="42424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9334324" y="258614"/>
            <a:ext cx="8561548" cy="4814903"/>
          </a:xfrm>
          <a:custGeom>
            <a:avLst/>
            <a:gdLst/>
            <a:ahLst/>
            <a:cxnLst/>
            <a:rect r="r" b="b" t="t" l="l"/>
            <a:pathLst>
              <a:path h="4814903" w="8561548">
                <a:moveTo>
                  <a:pt x="0" y="0"/>
                </a:moveTo>
                <a:lnTo>
                  <a:pt x="8561548" y="0"/>
                </a:lnTo>
                <a:lnTo>
                  <a:pt x="8561548" y="4814904"/>
                </a:lnTo>
                <a:lnTo>
                  <a:pt x="0" y="48149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327206"/>
            <a:ext cx="7419057" cy="4836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0"/>
              </a:lnSpc>
            </a:pPr>
          </a:p>
          <a:p>
            <a:pPr algn="l">
              <a:lnSpc>
                <a:spcPts val="7520"/>
              </a:lnSpc>
            </a:pPr>
            <a:r>
              <a:rPr lang="en-US" sz="8000" spc="-376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C</a:t>
            </a:r>
            <a:r>
              <a:rPr lang="en-US" sz="8000" spc="-376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ustomer Segmentation &amp; Behavior</a:t>
            </a:r>
          </a:p>
          <a:p>
            <a:pPr algn="l">
              <a:lnSpc>
                <a:spcPts val="752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444491" y="5916237"/>
            <a:ext cx="3640637" cy="452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3"/>
              </a:lnSpc>
            </a:pPr>
            <a:r>
              <a:rPr lang="en-US" sz="3600" spc="-169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Purpose: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08037" y="5916237"/>
            <a:ext cx="3640637" cy="452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3"/>
              </a:lnSpc>
            </a:pPr>
            <a:r>
              <a:rPr lang="en-US" sz="3600" spc="-169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 KPIs: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48317" y="6580731"/>
            <a:ext cx="4901276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  <a:r>
              <a:rPr lang="en-US" sz="2499" spc="-117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Understand who drives revenue and how customers behave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6485303" y="6773262"/>
            <a:ext cx="4158326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117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Premium Customers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117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St</a:t>
            </a:r>
            <a:r>
              <a:rPr lang="en-US" sz="2499" spc="-117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andard Customers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117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Low Value Customers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2568238" y="5916237"/>
            <a:ext cx="3640637" cy="452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3"/>
              </a:lnSpc>
            </a:pPr>
            <a:r>
              <a:rPr lang="en-US" sz="3600" spc="-169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Visuals: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909773" y="6580731"/>
            <a:ext cx="5349527" cy="290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-112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Revenue by Location (Horizontal Bar)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-112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T</a:t>
            </a:r>
            <a:r>
              <a:rPr lang="en-US" sz="2400" spc="-112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ransaction Volume by Segment (Bar)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-112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Avg</a:t>
            </a:r>
            <a:r>
              <a:rPr lang="en-US" sz="2400" spc="-112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Transaction Value by Segment (Donut)</a:t>
            </a:r>
          </a:p>
          <a:p>
            <a:pPr algn="l" marL="518160" indent="-259080" lvl="1">
              <a:lnSpc>
                <a:spcPts val="3359"/>
              </a:lnSpc>
              <a:buFont typeface="Arial"/>
              <a:buChar char="•"/>
            </a:pPr>
            <a:r>
              <a:rPr lang="en-US" sz="2400" spc="-112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Average Monthly Spend Trend (Line)</a:t>
            </a:r>
          </a:p>
          <a:p>
            <a:pPr algn="l">
              <a:lnSpc>
                <a:spcPts val="3220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7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44323" y="4944233"/>
            <a:ext cx="12249089" cy="7928501"/>
          </a:xfrm>
          <a:custGeom>
            <a:avLst/>
            <a:gdLst/>
            <a:ahLst/>
            <a:cxnLst/>
            <a:rect r="r" b="b" t="t" l="l"/>
            <a:pathLst>
              <a:path h="7928501" w="12249089">
                <a:moveTo>
                  <a:pt x="0" y="0"/>
                </a:moveTo>
                <a:lnTo>
                  <a:pt x="12249089" y="0"/>
                </a:lnTo>
                <a:lnTo>
                  <a:pt x="12249089" y="7928502"/>
                </a:lnTo>
                <a:lnTo>
                  <a:pt x="0" y="7928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9014" y="5439742"/>
            <a:ext cx="16489920" cy="4066328"/>
            <a:chOff x="0" y="0"/>
            <a:chExt cx="4343024" cy="10709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43024" cy="1070967"/>
            </a:xfrm>
            <a:custGeom>
              <a:avLst/>
              <a:gdLst/>
              <a:ahLst/>
              <a:cxnLst/>
              <a:rect r="r" b="b" t="t" l="l"/>
              <a:pathLst>
                <a:path h="1070967" w="4343024">
                  <a:moveTo>
                    <a:pt x="30987" y="0"/>
                  </a:moveTo>
                  <a:lnTo>
                    <a:pt x="4312038" y="0"/>
                  </a:lnTo>
                  <a:cubicBezTo>
                    <a:pt x="4320256" y="0"/>
                    <a:pt x="4328137" y="3265"/>
                    <a:pt x="4333949" y="9076"/>
                  </a:cubicBezTo>
                  <a:cubicBezTo>
                    <a:pt x="4339760" y="14887"/>
                    <a:pt x="4343024" y="22768"/>
                    <a:pt x="4343024" y="30987"/>
                  </a:cubicBezTo>
                  <a:lnTo>
                    <a:pt x="4343024" y="1039980"/>
                  </a:lnTo>
                  <a:cubicBezTo>
                    <a:pt x="4343024" y="1048199"/>
                    <a:pt x="4339760" y="1056080"/>
                    <a:pt x="4333949" y="1061891"/>
                  </a:cubicBezTo>
                  <a:cubicBezTo>
                    <a:pt x="4328137" y="1067702"/>
                    <a:pt x="4320256" y="1070967"/>
                    <a:pt x="4312038" y="1070967"/>
                  </a:cubicBezTo>
                  <a:lnTo>
                    <a:pt x="30987" y="1070967"/>
                  </a:lnTo>
                  <a:cubicBezTo>
                    <a:pt x="22768" y="1070967"/>
                    <a:pt x="14887" y="1067702"/>
                    <a:pt x="9076" y="1061891"/>
                  </a:cubicBezTo>
                  <a:cubicBezTo>
                    <a:pt x="3265" y="1056080"/>
                    <a:pt x="0" y="1048199"/>
                    <a:pt x="0" y="1039980"/>
                  </a:cubicBezTo>
                  <a:lnTo>
                    <a:pt x="0" y="30987"/>
                  </a:lnTo>
                  <a:cubicBezTo>
                    <a:pt x="0" y="22768"/>
                    <a:pt x="3265" y="14887"/>
                    <a:pt x="9076" y="9076"/>
                  </a:cubicBezTo>
                  <a:cubicBezTo>
                    <a:pt x="14887" y="3265"/>
                    <a:pt x="22768" y="0"/>
                    <a:pt x="30987" y="0"/>
                  </a:cubicBezTo>
                  <a:close/>
                </a:path>
              </a:pathLst>
            </a:custGeom>
            <a:solidFill>
              <a:srgbClr val="D0D7DD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343024" cy="1099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6266228" y="5794330"/>
            <a:ext cx="0" cy="3293360"/>
          </a:xfrm>
          <a:prstGeom prst="line">
            <a:avLst/>
          </a:prstGeom>
          <a:ln cap="flat" w="19050">
            <a:solidFill>
              <a:srgbClr val="42424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1825288" y="5794330"/>
            <a:ext cx="0" cy="3293360"/>
          </a:xfrm>
          <a:prstGeom prst="line">
            <a:avLst/>
          </a:prstGeom>
          <a:ln cap="flat" w="19050">
            <a:solidFill>
              <a:srgbClr val="42424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9044216" y="263589"/>
            <a:ext cx="8949019" cy="5004703"/>
          </a:xfrm>
          <a:custGeom>
            <a:avLst/>
            <a:gdLst/>
            <a:ahLst/>
            <a:cxnLst/>
            <a:rect r="r" b="b" t="t" l="l"/>
            <a:pathLst>
              <a:path h="5004703" w="8949019">
                <a:moveTo>
                  <a:pt x="0" y="0"/>
                </a:moveTo>
                <a:lnTo>
                  <a:pt x="8949019" y="0"/>
                </a:lnTo>
                <a:lnTo>
                  <a:pt x="8949019" y="5004703"/>
                </a:lnTo>
                <a:lnTo>
                  <a:pt x="0" y="50047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803456"/>
            <a:ext cx="7419057" cy="3883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0"/>
              </a:lnSpc>
            </a:pPr>
            <a:r>
              <a:rPr lang="en-US" sz="8000" spc="-376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Churn &amp; Customer Health Dashboard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44491" y="5916237"/>
            <a:ext cx="3640637" cy="452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3"/>
              </a:lnSpc>
            </a:pPr>
            <a:r>
              <a:rPr lang="en-US" sz="3600" spc="-169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Purpose: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08037" y="5916237"/>
            <a:ext cx="3640637" cy="452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3"/>
              </a:lnSpc>
            </a:pPr>
            <a:r>
              <a:rPr lang="en-US" sz="3600" spc="-169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 KPIs: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9227" y="7018881"/>
            <a:ext cx="4901276" cy="860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117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Detect churn risk and revenue exposure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646440" y="6489100"/>
            <a:ext cx="4158326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117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Churned Customers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117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Active Customers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117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Churn Rate %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117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Avg Revenue per Churned Customer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2568238" y="5916237"/>
            <a:ext cx="3640637" cy="452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3"/>
              </a:lnSpc>
            </a:pPr>
            <a:r>
              <a:rPr lang="en-US" sz="3600" spc="-169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Visuals: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911013" y="6498625"/>
            <a:ext cx="5349527" cy="3171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 spc="-108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Customer Segments by Churn Status (Stacked Bar)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 spc="-108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Churn Rate by Segment (Gauge)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 spc="-108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Churned Customers by Month (Line/Bar)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 spc="-108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Churn Table (Segment-wise Revenue &amp; Customers)</a:t>
            </a:r>
          </a:p>
          <a:p>
            <a:pPr algn="l">
              <a:lnSpc>
                <a:spcPts val="3080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7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44323" y="4944233"/>
            <a:ext cx="12249089" cy="7928501"/>
          </a:xfrm>
          <a:custGeom>
            <a:avLst/>
            <a:gdLst/>
            <a:ahLst/>
            <a:cxnLst/>
            <a:rect r="r" b="b" t="t" l="l"/>
            <a:pathLst>
              <a:path h="7928501" w="12249089">
                <a:moveTo>
                  <a:pt x="0" y="0"/>
                </a:moveTo>
                <a:lnTo>
                  <a:pt x="12249089" y="0"/>
                </a:lnTo>
                <a:lnTo>
                  <a:pt x="12249089" y="7928502"/>
                </a:lnTo>
                <a:lnTo>
                  <a:pt x="0" y="7928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9014" y="5439742"/>
            <a:ext cx="16489920" cy="4066328"/>
            <a:chOff x="0" y="0"/>
            <a:chExt cx="4343024" cy="10709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43024" cy="1070967"/>
            </a:xfrm>
            <a:custGeom>
              <a:avLst/>
              <a:gdLst/>
              <a:ahLst/>
              <a:cxnLst/>
              <a:rect r="r" b="b" t="t" l="l"/>
              <a:pathLst>
                <a:path h="1070967" w="4343024">
                  <a:moveTo>
                    <a:pt x="30987" y="0"/>
                  </a:moveTo>
                  <a:lnTo>
                    <a:pt x="4312038" y="0"/>
                  </a:lnTo>
                  <a:cubicBezTo>
                    <a:pt x="4320256" y="0"/>
                    <a:pt x="4328137" y="3265"/>
                    <a:pt x="4333949" y="9076"/>
                  </a:cubicBezTo>
                  <a:cubicBezTo>
                    <a:pt x="4339760" y="14887"/>
                    <a:pt x="4343024" y="22768"/>
                    <a:pt x="4343024" y="30987"/>
                  </a:cubicBezTo>
                  <a:lnTo>
                    <a:pt x="4343024" y="1039980"/>
                  </a:lnTo>
                  <a:cubicBezTo>
                    <a:pt x="4343024" y="1048199"/>
                    <a:pt x="4339760" y="1056080"/>
                    <a:pt x="4333949" y="1061891"/>
                  </a:cubicBezTo>
                  <a:cubicBezTo>
                    <a:pt x="4328137" y="1067702"/>
                    <a:pt x="4320256" y="1070967"/>
                    <a:pt x="4312038" y="1070967"/>
                  </a:cubicBezTo>
                  <a:lnTo>
                    <a:pt x="30987" y="1070967"/>
                  </a:lnTo>
                  <a:cubicBezTo>
                    <a:pt x="22768" y="1070967"/>
                    <a:pt x="14887" y="1067702"/>
                    <a:pt x="9076" y="1061891"/>
                  </a:cubicBezTo>
                  <a:cubicBezTo>
                    <a:pt x="3265" y="1056080"/>
                    <a:pt x="0" y="1048199"/>
                    <a:pt x="0" y="1039980"/>
                  </a:cubicBezTo>
                  <a:lnTo>
                    <a:pt x="0" y="30987"/>
                  </a:lnTo>
                  <a:cubicBezTo>
                    <a:pt x="0" y="22768"/>
                    <a:pt x="3265" y="14887"/>
                    <a:pt x="9076" y="9076"/>
                  </a:cubicBezTo>
                  <a:cubicBezTo>
                    <a:pt x="14887" y="3265"/>
                    <a:pt x="22768" y="0"/>
                    <a:pt x="30987" y="0"/>
                  </a:cubicBezTo>
                  <a:close/>
                </a:path>
              </a:pathLst>
            </a:custGeom>
            <a:solidFill>
              <a:srgbClr val="D0D7DD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343024" cy="1099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9226724" y="5808765"/>
            <a:ext cx="0" cy="3293360"/>
          </a:xfrm>
          <a:prstGeom prst="line">
            <a:avLst/>
          </a:prstGeom>
          <a:ln cap="flat" w="19050">
            <a:solidFill>
              <a:srgbClr val="42424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9014277" y="247369"/>
            <a:ext cx="8981338" cy="4981584"/>
          </a:xfrm>
          <a:custGeom>
            <a:avLst/>
            <a:gdLst/>
            <a:ahLst/>
            <a:cxnLst/>
            <a:rect r="r" b="b" t="t" l="l"/>
            <a:pathLst>
              <a:path h="4981584" w="8981338">
                <a:moveTo>
                  <a:pt x="0" y="0"/>
                </a:moveTo>
                <a:lnTo>
                  <a:pt x="8981338" y="0"/>
                </a:lnTo>
                <a:lnTo>
                  <a:pt x="8981338" y="4981584"/>
                </a:lnTo>
                <a:lnTo>
                  <a:pt x="0" y="4981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755956"/>
            <a:ext cx="7419057" cy="1978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0"/>
              </a:lnSpc>
            </a:pPr>
            <a:r>
              <a:rPr lang="en-US" sz="8000" spc="-376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Revenue at Risk Analysis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44491" y="5916237"/>
            <a:ext cx="3640637" cy="880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3"/>
              </a:lnSpc>
            </a:pPr>
            <a:r>
              <a:rPr lang="en-US" sz="3600" spc="-169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What is Revenue at Risk?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9227" y="7420645"/>
            <a:ext cx="7168531" cy="93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 spc="-126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Revenue generated by customers who have already churned — potential loss exposure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090694" y="6130549"/>
            <a:ext cx="3640637" cy="452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3"/>
              </a:lnSpc>
            </a:pPr>
            <a:r>
              <a:rPr lang="en-US" sz="3600" spc="-169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Visuals: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48604" y="6930459"/>
            <a:ext cx="6804867" cy="197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 spc="-131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Revenue at Risk by Segment (Treemap)</a:t>
            </a:r>
          </a:p>
          <a:p>
            <a:pPr algn="l" marL="604518" indent="-302259" lvl="1">
              <a:lnSpc>
                <a:spcPts val="3919"/>
              </a:lnSpc>
              <a:buFont typeface="Arial"/>
              <a:buChar char="•"/>
            </a:pPr>
            <a:r>
              <a:rPr lang="en-US" sz="2799" spc="-131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Reve</a:t>
            </a:r>
            <a:r>
              <a:rPr lang="en-US" sz="2799" spc="-131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nue Loss Contribution (Waterfall)</a:t>
            </a:r>
          </a:p>
          <a:p>
            <a:pPr algn="l" marL="626107" indent="-313054" lvl="1">
              <a:lnSpc>
                <a:spcPts val="4059"/>
              </a:lnSpc>
              <a:buFont typeface="Arial"/>
              <a:buChar char="•"/>
            </a:pPr>
            <a:r>
              <a:rPr lang="en-US" sz="2899" spc="-136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Churned Customer Detail Table</a:t>
            </a:r>
          </a:p>
          <a:p>
            <a:pPr algn="l">
              <a:lnSpc>
                <a:spcPts val="3779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7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7090" y="2231409"/>
            <a:ext cx="16714740" cy="10818995"/>
          </a:xfrm>
          <a:custGeom>
            <a:avLst/>
            <a:gdLst/>
            <a:ahLst/>
            <a:cxnLst/>
            <a:rect r="r" b="b" t="t" l="l"/>
            <a:pathLst>
              <a:path h="10818995" w="16714740">
                <a:moveTo>
                  <a:pt x="0" y="0"/>
                </a:moveTo>
                <a:lnTo>
                  <a:pt x="16714740" y="0"/>
                </a:lnTo>
                <a:lnTo>
                  <a:pt x="16714740" y="10818995"/>
                </a:lnTo>
                <a:lnTo>
                  <a:pt x="0" y="108189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57770"/>
            <a:ext cx="16230600" cy="1406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307"/>
              </a:lnSpc>
            </a:pPr>
            <a:r>
              <a:rPr lang="en-US" sz="10965" spc="-515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Key Insights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77090" y="3912890"/>
            <a:ext cx="16082210" cy="5550162"/>
            <a:chOff x="0" y="0"/>
            <a:chExt cx="4235644" cy="146177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235644" cy="1461771"/>
            </a:xfrm>
            <a:custGeom>
              <a:avLst/>
              <a:gdLst/>
              <a:ahLst/>
              <a:cxnLst/>
              <a:rect r="r" b="b" t="t" l="l"/>
              <a:pathLst>
                <a:path h="1461771" w="4235644">
                  <a:moveTo>
                    <a:pt x="31772" y="0"/>
                  </a:moveTo>
                  <a:lnTo>
                    <a:pt x="4203872" y="0"/>
                  </a:lnTo>
                  <a:cubicBezTo>
                    <a:pt x="4212298" y="0"/>
                    <a:pt x="4220380" y="3347"/>
                    <a:pt x="4226338" y="9306"/>
                  </a:cubicBezTo>
                  <a:cubicBezTo>
                    <a:pt x="4232296" y="15264"/>
                    <a:pt x="4235644" y="23346"/>
                    <a:pt x="4235644" y="31772"/>
                  </a:cubicBezTo>
                  <a:lnTo>
                    <a:pt x="4235644" y="1429999"/>
                  </a:lnTo>
                  <a:cubicBezTo>
                    <a:pt x="4235644" y="1438425"/>
                    <a:pt x="4232296" y="1446507"/>
                    <a:pt x="4226338" y="1452465"/>
                  </a:cubicBezTo>
                  <a:cubicBezTo>
                    <a:pt x="4220380" y="1458424"/>
                    <a:pt x="4212298" y="1461771"/>
                    <a:pt x="4203872" y="1461771"/>
                  </a:cubicBezTo>
                  <a:lnTo>
                    <a:pt x="31772" y="1461771"/>
                  </a:lnTo>
                  <a:cubicBezTo>
                    <a:pt x="23346" y="1461771"/>
                    <a:pt x="15264" y="1458424"/>
                    <a:pt x="9306" y="1452465"/>
                  </a:cubicBezTo>
                  <a:cubicBezTo>
                    <a:pt x="3347" y="1446507"/>
                    <a:pt x="0" y="1438425"/>
                    <a:pt x="0" y="1429999"/>
                  </a:cubicBezTo>
                  <a:lnTo>
                    <a:pt x="0" y="31772"/>
                  </a:lnTo>
                  <a:cubicBezTo>
                    <a:pt x="0" y="23346"/>
                    <a:pt x="3347" y="15264"/>
                    <a:pt x="9306" y="9306"/>
                  </a:cubicBezTo>
                  <a:cubicBezTo>
                    <a:pt x="15264" y="3347"/>
                    <a:pt x="23346" y="0"/>
                    <a:pt x="31772" y="0"/>
                  </a:cubicBezTo>
                  <a:close/>
                </a:path>
              </a:pathLst>
            </a:custGeom>
            <a:solidFill>
              <a:srgbClr val="D0D7DD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4235644" cy="14903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816890" y="4604766"/>
            <a:ext cx="4815344" cy="538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47"/>
              </a:lnSpc>
            </a:pPr>
            <a:r>
              <a:rPr lang="en-US" sz="4199" spc="-197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Business Insights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38186" y="4711201"/>
            <a:ext cx="14025849" cy="44811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</a:p>
          <a:p>
            <a:pPr algn="l">
              <a:lnSpc>
                <a:spcPts val="4479"/>
              </a:lnSpc>
            </a:pPr>
          </a:p>
          <a:p>
            <a:pPr algn="l" marL="690871" indent="-345435" lvl="1">
              <a:lnSpc>
                <a:spcPts val="4479"/>
              </a:lnSpc>
              <a:buFont typeface="Arial"/>
              <a:buChar char="•"/>
            </a:pPr>
            <a:r>
              <a:rPr lang="en-US" sz="3199" spc="-150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Premium customers generate maximum revenue but pose high risk</a:t>
            </a:r>
          </a:p>
          <a:p>
            <a:pPr algn="l" marL="690871" indent="-345435" lvl="1">
              <a:lnSpc>
                <a:spcPts val="4479"/>
              </a:lnSpc>
              <a:buFont typeface="Arial"/>
              <a:buChar char="•"/>
            </a:pPr>
            <a:r>
              <a:rPr lang="en-US" sz="3199" spc="-150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Standard segment shows highest churn probability</a:t>
            </a:r>
          </a:p>
          <a:p>
            <a:pPr algn="l" marL="690871" indent="-345435" lvl="1">
              <a:lnSpc>
                <a:spcPts val="4479"/>
              </a:lnSpc>
              <a:buFont typeface="Arial"/>
              <a:buChar char="•"/>
            </a:pPr>
            <a:r>
              <a:rPr lang="en-US" sz="3199" spc="-150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St</a:t>
            </a:r>
            <a:r>
              <a:rPr lang="en-US" sz="3199" spc="-150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rong seasonal revenue patterns</a:t>
            </a:r>
          </a:p>
          <a:p>
            <a:pPr algn="l" marL="690871" indent="-345435" lvl="1">
              <a:lnSpc>
                <a:spcPts val="4479"/>
              </a:lnSpc>
              <a:buFont typeface="Arial"/>
              <a:buChar char="•"/>
            </a:pPr>
            <a:r>
              <a:rPr lang="en-US" sz="3199" spc="-150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Peak</a:t>
            </a:r>
            <a:r>
              <a:rPr lang="en-US" sz="3199" spc="-150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 transaction activity between 6–9 PM</a:t>
            </a:r>
          </a:p>
          <a:p>
            <a:pPr algn="l" marL="690871" indent="-345435" lvl="1">
              <a:lnSpc>
                <a:spcPts val="4479"/>
              </a:lnSpc>
              <a:buFont typeface="Arial"/>
              <a:buChar char="•"/>
            </a:pPr>
            <a:r>
              <a:rPr lang="en-US" sz="3199" spc="-150">
                <a:solidFill>
                  <a:srgbClr val="424242"/>
                </a:solidFill>
                <a:latin typeface="Open Sauce"/>
                <a:ea typeface="Open Sauce"/>
                <a:cs typeface="Open Sauce"/>
                <a:sym typeface="Open Sauce"/>
              </a:rPr>
              <a:t>Metro cities dominate revenue contribution</a:t>
            </a:r>
          </a:p>
          <a:p>
            <a:pPr algn="l">
              <a:lnSpc>
                <a:spcPts val="4479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242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13623">
            <a:off x="6346841" y="-1712143"/>
            <a:ext cx="14118808" cy="9138719"/>
          </a:xfrm>
          <a:custGeom>
            <a:avLst/>
            <a:gdLst/>
            <a:ahLst/>
            <a:cxnLst/>
            <a:rect r="r" b="b" t="t" l="l"/>
            <a:pathLst>
              <a:path h="9138719" w="14118808">
                <a:moveTo>
                  <a:pt x="0" y="0"/>
                </a:moveTo>
                <a:lnTo>
                  <a:pt x="14118808" y="0"/>
                </a:lnTo>
                <a:lnTo>
                  <a:pt x="14118808" y="9138719"/>
                </a:lnTo>
                <a:lnTo>
                  <a:pt x="0" y="9138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96226" y="3118975"/>
            <a:ext cx="16495548" cy="6281459"/>
            <a:chOff x="0" y="0"/>
            <a:chExt cx="4344507" cy="165437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44507" cy="1654376"/>
            </a:xfrm>
            <a:custGeom>
              <a:avLst/>
              <a:gdLst/>
              <a:ahLst/>
              <a:cxnLst/>
              <a:rect r="r" b="b" t="t" l="l"/>
              <a:pathLst>
                <a:path h="1654376" w="4344507">
                  <a:moveTo>
                    <a:pt x="37547" y="0"/>
                  </a:moveTo>
                  <a:lnTo>
                    <a:pt x="4306960" y="0"/>
                  </a:lnTo>
                  <a:cubicBezTo>
                    <a:pt x="4316918" y="0"/>
                    <a:pt x="4326468" y="3956"/>
                    <a:pt x="4333510" y="10997"/>
                  </a:cubicBezTo>
                  <a:cubicBezTo>
                    <a:pt x="4340551" y="18039"/>
                    <a:pt x="4344507" y="27589"/>
                    <a:pt x="4344507" y="37547"/>
                  </a:cubicBezTo>
                  <a:lnTo>
                    <a:pt x="4344507" y="1616829"/>
                  </a:lnTo>
                  <a:cubicBezTo>
                    <a:pt x="4344507" y="1626788"/>
                    <a:pt x="4340551" y="1636338"/>
                    <a:pt x="4333510" y="1643379"/>
                  </a:cubicBezTo>
                  <a:cubicBezTo>
                    <a:pt x="4326468" y="1650420"/>
                    <a:pt x="4316918" y="1654376"/>
                    <a:pt x="4306960" y="1654376"/>
                  </a:cubicBezTo>
                  <a:lnTo>
                    <a:pt x="37547" y="1654376"/>
                  </a:lnTo>
                  <a:cubicBezTo>
                    <a:pt x="27589" y="1654376"/>
                    <a:pt x="18039" y="1650420"/>
                    <a:pt x="10997" y="1643379"/>
                  </a:cubicBezTo>
                  <a:cubicBezTo>
                    <a:pt x="3956" y="1636338"/>
                    <a:pt x="0" y="1626788"/>
                    <a:pt x="0" y="1616829"/>
                  </a:cubicBezTo>
                  <a:lnTo>
                    <a:pt x="0" y="37547"/>
                  </a:lnTo>
                  <a:cubicBezTo>
                    <a:pt x="0" y="27589"/>
                    <a:pt x="3956" y="18039"/>
                    <a:pt x="10997" y="10997"/>
                  </a:cubicBezTo>
                  <a:cubicBezTo>
                    <a:pt x="18039" y="3956"/>
                    <a:pt x="27589" y="0"/>
                    <a:pt x="37547" y="0"/>
                  </a:cubicBezTo>
                  <a:close/>
                </a:path>
              </a:pathLst>
            </a:custGeom>
            <a:solidFill>
              <a:srgbClr val="424242"/>
            </a:solidFill>
            <a:ln w="19050" cap="rnd">
              <a:solidFill>
                <a:srgbClr val="D0D7DD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344507" cy="16829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941010"/>
            <a:ext cx="16230600" cy="1026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0"/>
              </a:lnSpc>
            </a:pPr>
            <a:r>
              <a:rPr lang="en-US" sz="8000" spc="-376" b="true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Strategic Recommendations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926340"/>
            <a:ext cx="15482451" cy="5043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</a:p>
          <a:p>
            <a:pPr algn="l">
              <a:lnSpc>
                <a:spcPts val="4479"/>
              </a:lnSpc>
            </a:pPr>
          </a:p>
          <a:p>
            <a:pPr algn="l" marL="690872" indent="-345436" lvl="1">
              <a:lnSpc>
                <a:spcPts val="4479"/>
              </a:lnSpc>
              <a:buAutoNum type="arabicPeriod" startAt="1"/>
            </a:pPr>
            <a:r>
              <a:rPr lang="en-US" sz="3199" spc="-15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Loyalty programs for Premium customers</a:t>
            </a:r>
          </a:p>
          <a:p>
            <a:pPr algn="l" marL="690872" indent="-345436" lvl="1">
              <a:lnSpc>
                <a:spcPts val="4479"/>
              </a:lnSpc>
              <a:buAutoNum type="arabicPeriod" startAt="1"/>
            </a:pPr>
            <a:r>
              <a:rPr lang="en-US" sz="3199" spc="-15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</a:t>
            </a:r>
            <a:r>
              <a:rPr lang="en-US" sz="3199" spc="-15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Retention campaigns for Standard segment</a:t>
            </a:r>
          </a:p>
          <a:p>
            <a:pPr algn="l" marL="690872" indent="-345436" lvl="1">
              <a:lnSpc>
                <a:spcPts val="4479"/>
              </a:lnSpc>
              <a:buAutoNum type="arabicPeriod" startAt="1"/>
            </a:pPr>
            <a:r>
              <a:rPr lang="en-US" sz="3199" spc="-15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</a:t>
            </a:r>
            <a:r>
              <a:rPr lang="en-US" sz="3199" spc="-15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Peak-hour targeted marketing</a:t>
            </a:r>
          </a:p>
          <a:p>
            <a:pPr algn="l" marL="690872" indent="-345436" lvl="1">
              <a:lnSpc>
                <a:spcPts val="4479"/>
              </a:lnSpc>
              <a:buAutoNum type="arabicPeriod" startAt="1"/>
            </a:pPr>
            <a:r>
              <a:rPr lang="en-US" sz="3199" spc="-15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</a:t>
            </a:r>
            <a:r>
              <a:rPr lang="en-US" sz="3199" spc="-15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Geo-focused expansion strategies</a:t>
            </a:r>
          </a:p>
          <a:p>
            <a:pPr algn="l" marL="690872" indent="-345436" lvl="1">
              <a:lnSpc>
                <a:spcPts val="4479"/>
              </a:lnSpc>
              <a:buAutoNum type="arabicPeriod" startAt="1"/>
            </a:pPr>
            <a:r>
              <a:rPr lang="en-US" sz="3199" spc="-15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</a:t>
            </a:r>
            <a:r>
              <a:rPr lang="en-US" sz="3199" spc="-15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Seasonal promotion alignment</a:t>
            </a:r>
          </a:p>
          <a:p>
            <a:pPr algn="l" marL="690872" indent="-345436" lvl="1">
              <a:lnSpc>
                <a:spcPts val="4479"/>
              </a:lnSpc>
              <a:buAutoNum type="arabicPeriod" startAt="1"/>
            </a:pPr>
            <a:r>
              <a:rPr lang="en-US" sz="3199" spc="-15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</a:t>
            </a:r>
            <a:r>
              <a:rPr lang="en-US" sz="3199" spc="-15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Predictive churn model (future)</a:t>
            </a:r>
          </a:p>
          <a:p>
            <a:pPr algn="l">
              <a:lnSpc>
                <a:spcPts val="447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400955" y="3928776"/>
            <a:ext cx="16230600" cy="477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1"/>
              </a:lnSpc>
            </a:pPr>
            <a:r>
              <a:rPr lang="en-US" sz="3799" spc="-178" b="true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Actionable Recommendations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7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24022" y="5188961"/>
            <a:ext cx="4716981" cy="6251420"/>
          </a:xfrm>
          <a:custGeom>
            <a:avLst/>
            <a:gdLst/>
            <a:ahLst/>
            <a:cxnLst/>
            <a:rect r="r" b="b" t="t" l="l"/>
            <a:pathLst>
              <a:path h="6251420" w="4716981">
                <a:moveTo>
                  <a:pt x="0" y="0"/>
                </a:moveTo>
                <a:lnTo>
                  <a:pt x="4716981" y="0"/>
                </a:lnTo>
                <a:lnTo>
                  <a:pt x="4716981" y="6251421"/>
                </a:lnTo>
                <a:lnTo>
                  <a:pt x="0" y="6251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925852">
            <a:off x="-2330235" y="2657262"/>
            <a:ext cx="9386678" cy="10557613"/>
          </a:xfrm>
          <a:custGeom>
            <a:avLst/>
            <a:gdLst/>
            <a:ahLst/>
            <a:cxnLst/>
            <a:rect r="r" b="b" t="t" l="l"/>
            <a:pathLst>
              <a:path h="10557613" w="9386678">
                <a:moveTo>
                  <a:pt x="0" y="0"/>
                </a:moveTo>
                <a:lnTo>
                  <a:pt x="9386678" y="0"/>
                </a:lnTo>
                <a:lnTo>
                  <a:pt x="9386678" y="10557613"/>
                </a:lnTo>
                <a:lnTo>
                  <a:pt x="0" y="105576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43327" y="-1437860"/>
            <a:ext cx="12858845" cy="4933121"/>
          </a:xfrm>
          <a:custGeom>
            <a:avLst/>
            <a:gdLst/>
            <a:ahLst/>
            <a:cxnLst/>
            <a:rect r="r" b="b" t="t" l="l"/>
            <a:pathLst>
              <a:path h="4933121" w="12858845">
                <a:moveTo>
                  <a:pt x="0" y="0"/>
                </a:moveTo>
                <a:lnTo>
                  <a:pt x="12858845" y="0"/>
                </a:lnTo>
                <a:lnTo>
                  <a:pt x="12858845" y="4933120"/>
                </a:lnTo>
                <a:lnTo>
                  <a:pt x="0" y="49331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144000" y="2053461"/>
            <a:ext cx="8195728" cy="6387456"/>
            <a:chOff x="0" y="0"/>
            <a:chExt cx="2158546" cy="168229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58546" cy="1682293"/>
            </a:xfrm>
            <a:custGeom>
              <a:avLst/>
              <a:gdLst/>
              <a:ahLst/>
              <a:cxnLst/>
              <a:rect r="r" b="b" t="t" l="l"/>
              <a:pathLst>
                <a:path h="1682293" w="2158546">
                  <a:moveTo>
                    <a:pt x="67069" y="0"/>
                  </a:moveTo>
                  <a:lnTo>
                    <a:pt x="2091477" y="0"/>
                  </a:lnTo>
                  <a:cubicBezTo>
                    <a:pt x="2109265" y="0"/>
                    <a:pt x="2126324" y="7066"/>
                    <a:pt x="2138902" y="19644"/>
                  </a:cubicBezTo>
                  <a:cubicBezTo>
                    <a:pt x="2151480" y="32222"/>
                    <a:pt x="2158546" y="49281"/>
                    <a:pt x="2158546" y="67069"/>
                  </a:cubicBezTo>
                  <a:lnTo>
                    <a:pt x="2158546" y="1615224"/>
                  </a:lnTo>
                  <a:cubicBezTo>
                    <a:pt x="2158546" y="1633012"/>
                    <a:pt x="2151480" y="1650071"/>
                    <a:pt x="2138902" y="1662649"/>
                  </a:cubicBezTo>
                  <a:cubicBezTo>
                    <a:pt x="2126324" y="1675227"/>
                    <a:pt x="2109265" y="1682293"/>
                    <a:pt x="2091477" y="1682293"/>
                  </a:cubicBezTo>
                  <a:lnTo>
                    <a:pt x="67069" y="1682293"/>
                  </a:lnTo>
                  <a:cubicBezTo>
                    <a:pt x="49281" y="1682293"/>
                    <a:pt x="32222" y="1675227"/>
                    <a:pt x="19644" y="1662649"/>
                  </a:cubicBezTo>
                  <a:cubicBezTo>
                    <a:pt x="7066" y="1650071"/>
                    <a:pt x="0" y="1633012"/>
                    <a:pt x="0" y="1615224"/>
                  </a:cubicBezTo>
                  <a:lnTo>
                    <a:pt x="0" y="67069"/>
                  </a:lnTo>
                  <a:cubicBezTo>
                    <a:pt x="0" y="49281"/>
                    <a:pt x="7066" y="32222"/>
                    <a:pt x="19644" y="19644"/>
                  </a:cubicBezTo>
                  <a:cubicBezTo>
                    <a:pt x="32222" y="7066"/>
                    <a:pt x="49281" y="0"/>
                    <a:pt x="67069" y="0"/>
                  </a:cubicBezTo>
                  <a:close/>
                </a:path>
              </a:pathLst>
            </a:custGeom>
            <a:solidFill>
              <a:srgbClr val="D0D7DD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2158546" cy="17108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3900732"/>
            <a:ext cx="7062547" cy="30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64"/>
              </a:lnSpc>
            </a:pPr>
            <a:r>
              <a:rPr lang="en-US" sz="12196" spc="-573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Business Impact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92781" y="2515798"/>
            <a:ext cx="4096174" cy="1089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9"/>
              </a:lnSpc>
            </a:pPr>
          </a:p>
          <a:p>
            <a:pPr algn="ctr">
              <a:lnSpc>
                <a:spcPts val="2819"/>
              </a:lnSpc>
            </a:pPr>
            <a:r>
              <a:rPr lang="en-US" b="true" sz="2999" spc="-140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Exp</a:t>
            </a:r>
            <a:r>
              <a:rPr lang="en-US" b="true" sz="2999" spc="-140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ECTED IMPACT</a:t>
            </a:r>
          </a:p>
          <a:p>
            <a:pPr algn="ctr">
              <a:lnSpc>
                <a:spcPts val="281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708987" y="3752857"/>
            <a:ext cx="7063762" cy="3925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</a:pPr>
          </a:p>
          <a:p>
            <a:pPr algn="l" marL="798820" indent="-399410" lvl="1">
              <a:lnSpc>
                <a:spcPts val="5179"/>
              </a:lnSpc>
              <a:buFont typeface="Arial"/>
              <a:buChar char="•"/>
            </a:pPr>
            <a:r>
              <a:rPr lang="en-US" sz="3699" spc="-173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15–20% churn reduction</a:t>
            </a:r>
          </a:p>
          <a:p>
            <a:pPr algn="l" marL="798820" indent="-399410" lvl="1">
              <a:lnSpc>
                <a:spcPts val="5179"/>
              </a:lnSpc>
              <a:buFont typeface="Arial"/>
              <a:buChar char="•"/>
            </a:pPr>
            <a:r>
              <a:rPr lang="en-US" sz="3699" spc="-173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18–25% revenue uplift</a:t>
            </a:r>
          </a:p>
          <a:p>
            <a:pPr algn="l" marL="798820" indent="-399410" lvl="1">
              <a:lnSpc>
                <a:spcPts val="5179"/>
              </a:lnSpc>
              <a:buFont typeface="Arial"/>
              <a:buChar char="•"/>
            </a:pPr>
            <a:r>
              <a:rPr lang="en-US" sz="3699" spc="-173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Improved campaign efficiency</a:t>
            </a:r>
          </a:p>
          <a:p>
            <a:pPr algn="l" marL="798820" indent="-399410" lvl="1">
              <a:lnSpc>
                <a:spcPts val="5179"/>
              </a:lnSpc>
              <a:buFont typeface="Arial"/>
              <a:buChar char="•"/>
            </a:pPr>
            <a:r>
              <a:rPr lang="en-US" sz="3699" spc="-173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Reduced revenue volatility</a:t>
            </a:r>
          </a:p>
          <a:p>
            <a:pPr algn="l">
              <a:lnSpc>
                <a:spcPts val="5179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7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924022" y="5188961"/>
            <a:ext cx="4716981" cy="6251420"/>
          </a:xfrm>
          <a:custGeom>
            <a:avLst/>
            <a:gdLst/>
            <a:ahLst/>
            <a:cxnLst/>
            <a:rect r="r" b="b" t="t" l="l"/>
            <a:pathLst>
              <a:path h="6251420" w="4716981">
                <a:moveTo>
                  <a:pt x="0" y="0"/>
                </a:moveTo>
                <a:lnTo>
                  <a:pt x="4716981" y="0"/>
                </a:lnTo>
                <a:lnTo>
                  <a:pt x="4716981" y="6251421"/>
                </a:lnTo>
                <a:lnTo>
                  <a:pt x="0" y="62514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925852">
            <a:off x="-2330235" y="2657262"/>
            <a:ext cx="9386678" cy="10557613"/>
          </a:xfrm>
          <a:custGeom>
            <a:avLst/>
            <a:gdLst/>
            <a:ahLst/>
            <a:cxnLst/>
            <a:rect r="r" b="b" t="t" l="l"/>
            <a:pathLst>
              <a:path h="10557613" w="9386678">
                <a:moveTo>
                  <a:pt x="0" y="0"/>
                </a:moveTo>
                <a:lnTo>
                  <a:pt x="9386678" y="0"/>
                </a:lnTo>
                <a:lnTo>
                  <a:pt x="9386678" y="10557613"/>
                </a:lnTo>
                <a:lnTo>
                  <a:pt x="0" y="105576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43327" y="-1437860"/>
            <a:ext cx="12858845" cy="4933121"/>
          </a:xfrm>
          <a:custGeom>
            <a:avLst/>
            <a:gdLst/>
            <a:ahLst/>
            <a:cxnLst/>
            <a:rect r="r" b="b" t="t" l="l"/>
            <a:pathLst>
              <a:path h="4933121" w="12858845">
                <a:moveTo>
                  <a:pt x="0" y="0"/>
                </a:moveTo>
                <a:lnTo>
                  <a:pt x="12858845" y="0"/>
                </a:lnTo>
                <a:lnTo>
                  <a:pt x="12858845" y="4933120"/>
                </a:lnTo>
                <a:lnTo>
                  <a:pt x="0" y="49331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144000" y="438632"/>
            <a:ext cx="8195728" cy="9397816"/>
            <a:chOff x="0" y="0"/>
            <a:chExt cx="2158546" cy="247514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158546" cy="2475145"/>
            </a:xfrm>
            <a:custGeom>
              <a:avLst/>
              <a:gdLst/>
              <a:ahLst/>
              <a:cxnLst/>
              <a:rect r="r" b="b" t="t" l="l"/>
              <a:pathLst>
                <a:path h="2475145" w="2158546">
                  <a:moveTo>
                    <a:pt x="67069" y="0"/>
                  </a:moveTo>
                  <a:lnTo>
                    <a:pt x="2091477" y="0"/>
                  </a:lnTo>
                  <a:cubicBezTo>
                    <a:pt x="2109265" y="0"/>
                    <a:pt x="2126324" y="7066"/>
                    <a:pt x="2138902" y="19644"/>
                  </a:cubicBezTo>
                  <a:cubicBezTo>
                    <a:pt x="2151480" y="32222"/>
                    <a:pt x="2158546" y="49281"/>
                    <a:pt x="2158546" y="67069"/>
                  </a:cubicBezTo>
                  <a:lnTo>
                    <a:pt x="2158546" y="2408076"/>
                  </a:lnTo>
                  <a:cubicBezTo>
                    <a:pt x="2158546" y="2425864"/>
                    <a:pt x="2151480" y="2442923"/>
                    <a:pt x="2138902" y="2455501"/>
                  </a:cubicBezTo>
                  <a:cubicBezTo>
                    <a:pt x="2126324" y="2468079"/>
                    <a:pt x="2109265" y="2475145"/>
                    <a:pt x="2091477" y="2475145"/>
                  </a:cubicBezTo>
                  <a:lnTo>
                    <a:pt x="67069" y="2475145"/>
                  </a:lnTo>
                  <a:cubicBezTo>
                    <a:pt x="49281" y="2475145"/>
                    <a:pt x="32222" y="2468079"/>
                    <a:pt x="19644" y="2455501"/>
                  </a:cubicBezTo>
                  <a:cubicBezTo>
                    <a:pt x="7066" y="2442923"/>
                    <a:pt x="0" y="2425864"/>
                    <a:pt x="0" y="2408076"/>
                  </a:cubicBezTo>
                  <a:lnTo>
                    <a:pt x="0" y="67069"/>
                  </a:lnTo>
                  <a:cubicBezTo>
                    <a:pt x="0" y="49281"/>
                    <a:pt x="7066" y="32222"/>
                    <a:pt x="19644" y="19644"/>
                  </a:cubicBezTo>
                  <a:cubicBezTo>
                    <a:pt x="32222" y="7066"/>
                    <a:pt x="49281" y="0"/>
                    <a:pt x="67069" y="0"/>
                  </a:cubicBezTo>
                  <a:close/>
                </a:path>
              </a:pathLst>
            </a:custGeom>
            <a:solidFill>
              <a:srgbClr val="D0D7DD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2158546" cy="2503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3900732"/>
            <a:ext cx="7062547" cy="3009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64"/>
              </a:lnSpc>
            </a:pPr>
            <a:r>
              <a:rPr lang="en-US" sz="12196" spc="-573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Tech Stack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93777" y="1591690"/>
            <a:ext cx="4096174" cy="4617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3"/>
              </a:lnSpc>
            </a:pPr>
            <a:r>
              <a:rPr lang="en-US" b="true" sz="3599" spc="-169">
                <a:solidFill>
                  <a:srgbClr val="42424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TOOLS USED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60781" y="1490344"/>
            <a:ext cx="7562166" cy="7220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39"/>
              </a:lnSpc>
            </a:pPr>
          </a:p>
          <a:p>
            <a:pPr algn="l">
              <a:lnSpc>
                <a:spcPts val="5739"/>
              </a:lnSpc>
            </a:pPr>
          </a:p>
          <a:p>
            <a:pPr algn="l">
              <a:lnSpc>
                <a:spcPts val="5739"/>
              </a:lnSpc>
            </a:pPr>
          </a:p>
          <a:p>
            <a:pPr algn="l" marL="885178" indent="-442589" lvl="1">
              <a:lnSpc>
                <a:spcPts val="5739"/>
              </a:lnSpc>
              <a:buFont typeface="Arial"/>
              <a:buChar char="•"/>
            </a:pPr>
            <a:r>
              <a:rPr lang="en-US" sz="4099" spc="-192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Power BI – Visualization &amp; insights</a:t>
            </a:r>
          </a:p>
          <a:p>
            <a:pPr algn="l" marL="885178" indent="-442589" lvl="1">
              <a:lnSpc>
                <a:spcPts val="5739"/>
              </a:lnSpc>
              <a:buFont typeface="Arial"/>
              <a:buChar char="•"/>
            </a:pPr>
            <a:r>
              <a:rPr lang="en-US" sz="4099" spc="-192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GitHub – Version control &amp; documentation</a:t>
            </a:r>
          </a:p>
          <a:p>
            <a:pPr algn="l" marL="885178" indent="-442589" lvl="1">
              <a:lnSpc>
                <a:spcPts val="5739"/>
              </a:lnSpc>
              <a:buFont typeface="Arial"/>
              <a:buChar char="•"/>
            </a:pPr>
            <a:r>
              <a:rPr lang="en-US" sz="4099" spc="-192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Excel - Data Understanding &amp; Cleaning</a:t>
            </a:r>
          </a:p>
          <a:p>
            <a:pPr algn="l">
              <a:lnSpc>
                <a:spcPts val="5739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7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77201">
            <a:off x="8302125" y="-801031"/>
            <a:ext cx="12791303" cy="9442307"/>
          </a:xfrm>
          <a:custGeom>
            <a:avLst/>
            <a:gdLst/>
            <a:ahLst/>
            <a:cxnLst/>
            <a:rect r="r" b="b" t="t" l="l"/>
            <a:pathLst>
              <a:path h="9442307" w="12791303">
                <a:moveTo>
                  <a:pt x="0" y="0"/>
                </a:moveTo>
                <a:lnTo>
                  <a:pt x="12791302" y="0"/>
                </a:lnTo>
                <a:lnTo>
                  <a:pt x="12791302" y="9442307"/>
                </a:lnTo>
                <a:lnTo>
                  <a:pt x="0" y="94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659522">
            <a:off x="-1466084" y="-1104127"/>
            <a:ext cx="6017764" cy="3599717"/>
          </a:xfrm>
          <a:custGeom>
            <a:avLst/>
            <a:gdLst/>
            <a:ahLst/>
            <a:cxnLst/>
            <a:rect r="r" b="b" t="t" l="l"/>
            <a:pathLst>
              <a:path h="3599717" w="6017764">
                <a:moveTo>
                  <a:pt x="0" y="0"/>
                </a:moveTo>
                <a:lnTo>
                  <a:pt x="6017764" y="0"/>
                </a:lnTo>
                <a:lnTo>
                  <a:pt x="6017764" y="3599717"/>
                </a:lnTo>
                <a:lnTo>
                  <a:pt x="0" y="35997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2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924022" y="5188961"/>
            <a:ext cx="4716981" cy="6251420"/>
          </a:xfrm>
          <a:custGeom>
            <a:avLst/>
            <a:gdLst/>
            <a:ahLst/>
            <a:cxnLst/>
            <a:rect r="r" b="b" t="t" l="l"/>
            <a:pathLst>
              <a:path h="6251420" w="4716981">
                <a:moveTo>
                  <a:pt x="0" y="0"/>
                </a:moveTo>
                <a:lnTo>
                  <a:pt x="4716981" y="0"/>
                </a:lnTo>
                <a:lnTo>
                  <a:pt x="4716981" y="6251421"/>
                </a:lnTo>
                <a:lnTo>
                  <a:pt x="0" y="62514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57927" y="2733519"/>
            <a:ext cx="9672886" cy="4927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800"/>
              </a:lnSpc>
            </a:pPr>
            <a:r>
              <a:rPr lang="en-US" sz="20000" spc="-940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Thank</a:t>
            </a:r>
          </a:p>
          <a:p>
            <a:pPr algn="l">
              <a:lnSpc>
                <a:spcPts val="18800"/>
              </a:lnSpc>
            </a:pPr>
            <a:r>
              <a:rPr lang="en-US" sz="20000" spc="-940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You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887400" y="9241790"/>
            <a:ext cx="359146" cy="359146"/>
          </a:xfrm>
          <a:custGeom>
            <a:avLst/>
            <a:gdLst/>
            <a:ahLst/>
            <a:cxnLst/>
            <a:rect r="r" b="b" t="t" l="l"/>
            <a:pathLst>
              <a:path h="359146" w="359146">
                <a:moveTo>
                  <a:pt x="0" y="0"/>
                </a:moveTo>
                <a:lnTo>
                  <a:pt x="359146" y="0"/>
                </a:lnTo>
                <a:lnTo>
                  <a:pt x="359146" y="359146"/>
                </a:lnTo>
                <a:lnTo>
                  <a:pt x="0" y="3591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870141" y="7902452"/>
            <a:ext cx="376405" cy="376405"/>
          </a:xfrm>
          <a:custGeom>
            <a:avLst/>
            <a:gdLst/>
            <a:ahLst/>
            <a:cxnLst/>
            <a:rect r="r" b="b" t="t" l="l"/>
            <a:pathLst>
              <a:path h="376405" w="376405">
                <a:moveTo>
                  <a:pt x="0" y="0"/>
                </a:moveTo>
                <a:lnTo>
                  <a:pt x="376405" y="0"/>
                </a:lnTo>
                <a:lnTo>
                  <a:pt x="376405" y="376404"/>
                </a:lnTo>
                <a:lnTo>
                  <a:pt x="0" y="3764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521338" y="1610742"/>
            <a:ext cx="7766662" cy="5561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41"/>
              </a:lnSpc>
            </a:pPr>
            <a:r>
              <a:rPr lang="en-US" sz="3921" spc="-219" b="true">
                <a:solidFill>
                  <a:srgbClr val="42424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Why This Project Matters</a:t>
            </a:r>
          </a:p>
          <a:p>
            <a:pPr algn="l">
              <a:lnSpc>
                <a:spcPts val="4941"/>
              </a:lnSpc>
            </a:pPr>
          </a:p>
          <a:p>
            <a:pPr algn="l">
              <a:lnSpc>
                <a:spcPts val="4941"/>
              </a:lnSpc>
            </a:pPr>
            <a:r>
              <a:rPr lang="en-US" sz="3921" spc="-219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FinTime demonstrates:</a:t>
            </a:r>
          </a:p>
          <a:p>
            <a:pPr algn="l" marL="846677" indent="-423338" lvl="1">
              <a:lnSpc>
                <a:spcPts val="4941"/>
              </a:lnSpc>
              <a:buFont typeface="Arial"/>
              <a:buChar char="•"/>
            </a:pPr>
            <a:r>
              <a:rPr lang="en-US" sz="3921" spc="-219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Real-world business thinking</a:t>
            </a:r>
          </a:p>
          <a:p>
            <a:pPr algn="l" marL="846677" indent="-423338" lvl="1">
              <a:lnSpc>
                <a:spcPts val="4941"/>
              </a:lnSpc>
              <a:buFont typeface="Arial"/>
              <a:buChar char="•"/>
            </a:pPr>
            <a:r>
              <a:rPr lang="en-US" sz="3921" spc="-219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Strong Excel + Power BI skills</a:t>
            </a:r>
          </a:p>
          <a:p>
            <a:pPr algn="l" marL="846677" indent="-423338" lvl="1">
              <a:lnSpc>
                <a:spcPts val="4941"/>
              </a:lnSpc>
              <a:buFont typeface="Arial"/>
              <a:buChar char="•"/>
            </a:pPr>
            <a:r>
              <a:rPr lang="en-US" sz="3921" spc="-219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End-to-end analytics workflow</a:t>
            </a:r>
          </a:p>
          <a:p>
            <a:pPr algn="l" marL="846677" indent="-423338" lvl="1">
              <a:lnSpc>
                <a:spcPts val="4941"/>
              </a:lnSpc>
              <a:buFont typeface="Arial"/>
              <a:buChar char="•"/>
            </a:pPr>
            <a:r>
              <a:rPr lang="en-US" sz="3921" spc="-219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Executive-level storytelling</a:t>
            </a:r>
          </a:p>
          <a:p>
            <a:pPr algn="l">
              <a:lnSpc>
                <a:spcPts val="4941"/>
              </a:lnSpc>
            </a:pPr>
          </a:p>
          <a:p>
            <a:pPr algn="l">
              <a:lnSpc>
                <a:spcPts val="4941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3444633" y="9203690"/>
            <a:ext cx="4023696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spc="-79" u="sng">
                <a:solidFill>
                  <a:srgbClr val="393939"/>
                </a:solidFill>
                <a:latin typeface="Open Sauce"/>
                <a:ea typeface="Open Sauce"/>
                <a:cs typeface="Open Sauce"/>
                <a:sym typeface="Open Sauce"/>
                <a:hlinkClick r:id="rId10" tooltip="mailto:manyajain005@gmail.com"/>
              </a:rPr>
              <a:t>manyajain005@gmail.com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44633" y="7864352"/>
            <a:ext cx="4023696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99"/>
              </a:lnSpc>
            </a:pPr>
            <a:r>
              <a:rPr lang="en-US" sz="1999" spc="-79" u="sng">
                <a:solidFill>
                  <a:srgbClr val="393939"/>
                </a:solidFill>
                <a:latin typeface="Open Sauce"/>
                <a:ea typeface="Open Sauce"/>
                <a:cs typeface="Open Sauce"/>
                <a:sym typeface="Open Sauce"/>
                <a:hlinkClick r:id="rId11" tooltip="https://github.com/manyajain1911/Customer-Financial-Behaviour-Analytics"/>
              </a:rPr>
              <a:t>https://github.com/manyajain1911/Customer-Financial-Behaviour-Analytics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242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4223" y="3602732"/>
            <a:ext cx="18339515" cy="9403170"/>
          </a:xfrm>
          <a:custGeom>
            <a:avLst/>
            <a:gdLst/>
            <a:ahLst/>
            <a:cxnLst/>
            <a:rect r="r" b="b" t="t" l="l"/>
            <a:pathLst>
              <a:path h="9403170" w="18339515">
                <a:moveTo>
                  <a:pt x="0" y="0"/>
                </a:moveTo>
                <a:lnTo>
                  <a:pt x="18339516" y="0"/>
                </a:lnTo>
                <a:lnTo>
                  <a:pt x="18339516" y="9403170"/>
                </a:lnTo>
                <a:lnTo>
                  <a:pt x="0" y="94031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6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94040" y="675017"/>
            <a:ext cx="16495548" cy="8745353"/>
            <a:chOff x="0" y="0"/>
            <a:chExt cx="4344507" cy="23033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44507" cy="2303303"/>
            </a:xfrm>
            <a:custGeom>
              <a:avLst/>
              <a:gdLst/>
              <a:ahLst/>
              <a:cxnLst/>
              <a:rect r="r" b="b" t="t" l="l"/>
              <a:pathLst>
                <a:path h="2303303" w="4344507">
                  <a:moveTo>
                    <a:pt x="43648" y="0"/>
                  </a:moveTo>
                  <a:lnTo>
                    <a:pt x="4300858" y="0"/>
                  </a:lnTo>
                  <a:cubicBezTo>
                    <a:pt x="4312435" y="0"/>
                    <a:pt x="4323537" y="4599"/>
                    <a:pt x="4331722" y="12784"/>
                  </a:cubicBezTo>
                  <a:cubicBezTo>
                    <a:pt x="4339908" y="20970"/>
                    <a:pt x="4344507" y="32072"/>
                    <a:pt x="4344507" y="43648"/>
                  </a:cubicBezTo>
                  <a:lnTo>
                    <a:pt x="4344507" y="2259655"/>
                  </a:lnTo>
                  <a:cubicBezTo>
                    <a:pt x="4344507" y="2283761"/>
                    <a:pt x="4324965" y="2303303"/>
                    <a:pt x="4300858" y="2303303"/>
                  </a:cubicBezTo>
                  <a:lnTo>
                    <a:pt x="43648" y="2303303"/>
                  </a:lnTo>
                  <a:cubicBezTo>
                    <a:pt x="19542" y="2303303"/>
                    <a:pt x="0" y="2283761"/>
                    <a:pt x="0" y="2259655"/>
                  </a:cubicBezTo>
                  <a:lnTo>
                    <a:pt x="0" y="43648"/>
                  </a:lnTo>
                  <a:cubicBezTo>
                    <a:pt x="0" y="19542"/>
                    <a:pt x="19542" y="0"/>
                    <a:pt x="43648" y="0"/>
                  </a:cubicBezTo>
                  <a:close/>
                </a:path>
              </a:pathLst>
            </a:custGeom>
            <a:solidFill>
              <a:srgbClr val="424242"/>
            </a:solidFill>
            <a:ln w="19050" cap="rnd">
              <a:solidFill>
                <a:srgbClr val="D0D7DD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344507" cy="23318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601969" y="1219200"/>
            <a:ext cx="14602106" cy="1026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0"/>
              </a:lnSpc>
            </a:pPr>
            <a:r>
              <a:rPr lang="en-US" sz="8000" spc="-376" b="true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Executive Summary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01969" y="2178686"/>
            <a:ext cx="14602106" cy="6929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  <a:r>
              <a:rPr lang="en-US" sz="2799" spc="-131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What is FinTime?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  <a:r>
              <a:rPr lang="en-US" sz="2799" spc="-131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FinTime is an end-to-end customer financial behavior analytics platform designed to:</a:t>
            </a:r>
          </a:p>
          <a:p>
            <a:pPr algn="l" marL="604515" indent="-302257" lvl="1">
              <a:lnSpc>
                <a:spcPts val="3919"/>
              </a:lnSpc>
              <a:buFont typeface="Arial"/>
              <a:buChar char="•"/>
            </a:pPr>
            <a:r>
              <a:rPr lang="en-US" sz="2799" spc="-131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Analyze transaction behavior</a:t>
            </a:r>
          </a:p>
          <a:p>
            <a:pPr algn="l" marL="604515" indent="-302257" lvl="1">
              <a:lnSpc>
                <a:spcPts val="3919"/>
              </a:lnSpc>
              <a:buFont typeface="Arial"/>
              <a:buChar char="•"/>
            </a:pPr>
            <a:r>
              <a:rPr lang="en-US" sz="2799" spc="-131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Detect churn risk</a:t>
            </a:r>
          </a:p>
          <a:p>
            <a:pPr algn="l" marL="604515" indent="-302257" lvl="1">
              <a:lnSpc>
                <a:spcPts val="3919"/>
              </a:lnSpc>
              <a:buFont typeface="Arial"/>
              <a:buChar char="•"/>
            </a:pPr>
            <a:r>
              <a:rPr lang="en-US" sz="2799" spc="-131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Measure revenue exposure</a:t>
            </a:r>
          </a:p>
          <a:p>
            <a:pPr algn="l" marL="604515" indent="-302257" lvl="1">
              <a:lnSpc>
                <a:spcPts val="3919"/>
              </a:lnSpc>
              <a:buFont typeface="Arial"/>
              <a:buChar char="•"/>
            </a:pPr>
            <a:r>
              <a:rPr lang="en-US" sz="2799" spc="-131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Enable data-driven retention strategies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  <a:r>
              <a:rPr lang="en-US" sz="2799" spc="-131" b="true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Why it matters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  <a:r>
              <a:rPr lang="en-US" sz="2799" spc="-131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Financial institutions often react too late to churn and revenue loss.</a:t>
            </a:r>
          </a:p>
          <a:p>
            <a:pPr algn="l">
              <a:lnSpc>
                <a:spcPts val="3919"/>
              </a:lnSpc>
            </a:pPr>
            <a:r>
              <a:rPr lang="en-US" sz="2799" spc="-131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FinTime enables early detection, segmentation, and proactive action.</a:t>
            </a:r>
          </a:p>
          <a:p>
            <a:pPr algn="l">
              <a:lnSpc>
                <a:spcPts val="391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242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925852">
            <a:off x="11466076" y="-4040445"/>
            <a:ext cx="9386678" cy="10557613"/>
          </a:xfrm>
          <a:custGeom>
            <a:avLst/>
            <a:gdLst/>
            <a:ahLst/>
            <a:cxnLst/>
            <a:rect r="r" b="b" t="t" l="l"/>
            <a:pathLst>
              <a:path h="10557613" w="9386678">
                <a:moveTo>
                  <a:pt x="0" y="0"/>
                </a:moveTo>
                <a:lnTo>
                  <a:pt x="9386678" y="0"/>
                </a:lnTo>
                <a:lnTo>
                  <a:pt x="9386678" y="10557613"/>
                </a:lnTo>
                <a:lnTo>
                  <a:pt x="0" y="105576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64581" y="6163012"/>
            <a:ext cx="12299674" cy="5143500"/>
          </a:xfrm>
          <a:custGeom>
            <a:avLst/>
            <a:gdLst/>
            <a:ahLst/>
            <a:cxnLst/>
            <a:rect r="r" b="b" t="t" l="l"/>
            <a:pathLst>
              <a:path h="5143500" w="12299674">
                <a:moveTo>
                  <a:pt x="0" y="0"/>
                </a:moveTo>
                <a:lnTo>
                  <a:pt x="12299674" y="0"/>
                </a:lnTo>
                <a:lnTo>
                  <a:pt x="1229967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0999"/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2924819"/>
            <a:ext cx="16360888" cy="6495552"/>
            <a:chOff x="0" y="0"/>
            <a:chExt cx="4309041" cy="171076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309040" cy="1710763"/>
            </a:xfrm>
            <a:custGeom>
              <a:avLst/>
              <a:gdLst/>
              <a:ahLst/>
              <a:cxnLst/>
              <a:rect r="r" b="b" t="t" l="l"/>
              <a:pathLst>
                <a:path h="1710763" w="4309040">
                  <a:moveTo>
                    <a:pt x="44007" y="0"/>
                  </a:moveTo>
                  <a:lnTo>
                    <a:pt x="4265033" y="0"/>
                  </a:lnTo>
                  <a:cubicBezTo>
                    <a:pt x="4276704" y="0"/>
                    <a:pt x="4287898" y="4636"/>
                    <a:pt x="4296151" y="12889"/>
                  </a:cubicBezTo>
                  <a:cubicBezTo>
                    <a:pt x="4304404" y="21142"/>
                    <a:pt x="4309040" y="32336"/>
                    <a:pt x="4309040" y="44007"/>
                  </a:cubicBezTo>
                  <a:lnTo>
                    <a:pt x="4309040" y="1666755"/>
                  </a:lnTo>
                  <a:cubicBezTo>
                    <a:pt x="4309040" y="1678427"/>
                    <a:pt x="4304404" y="1689620"/>
                    <a:pt x="4296151" y="1697873"/>
                  </a:cubicBezTo>
                  <a:cubicBezTo>
                    <a:pt x="4287898" y="1706126"/>
                    <a:pt x="4276704" y="1710763"/>
                    <a:pt x="4265033" y="1710763"/>
                  </a:cubicBezTo>
                  <a:lnTo>
                    <a:pt x="44007" y="1710763"/>
                  </a:lnTo>
                  <a:cubicBezTo>
                    <a:pt x="32336" y="1710763"/>
                    <a:pt x="21142" y="1706126"/>
                    <a:pt x="12889" y="1697873"/>
                  </a:cubicBezTo>
                  <a:cubicBezTo>
                    <a:pt x="4636" y="1689620"/>
                    <a:pt x="0" y="1678427"/>
                    <a:pt x="0" y="1666755"/>
                  </a:cubicBezTo>
                  <a:lnTo>
                    <a:pt x="0" y="44007"/>
                  </a:lnTo>
                  <a:cubicBezTo>
                    <a:pt x="0" y="32336"/>
                    <a:pt x="4636" y="21142"/>
                    <a:pt x="12889" y="12889"/>
                  </a:cubicBezTo>
                  <a:cubicBezTo>
                    <a:pt x="21142" y="4636"/>
                    <a:pt x="32336" y="0"/>
                    <a:pt x="44007" y="0"/>
                  </a:cubicBezTo>
                  <a:close/>
                </a:path>
              </a:pathLst>
            </a:custGeom>
            <a:solidFill>
              <a:srgbClr val="424242"/>
            </a:solidFill>
            <a:ln w="19050" cap="rnd">
              <a:solidFill>
                <a:srgbClr val="D0D7DD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4309041" cy="17393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1219200"/>
            <a:ext cx="13389009" cy="1026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0"/>
              </a:lnSpc>
            </a:pPr>
            <a:r>
              <a:rPr lang="en-US" sz="8000" spc="-376" b="true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Business Problem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014053" y="3608874"/>
            <a:ext cx="3520737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sz="3199" spc="-150" b="true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K</a:t>
            </a:r>
            <a:r>
              <a:rPr lang="en-US" b="true" sz="3199" spc="-150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EY CHALLENGES</a:t>
            </a:r>
          </a:p>
          <a:p>
            <a:pPr algn="l">
              <a:lnSpc>
                <a:spcPts val="383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1639704" y="3608874"/>
            <a:ext cx="352073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39"/>
              </a:lnSpc>
            </a:pPr>
            <a:r>
              <a:rPr lang="en-US" b="true" sz="3199" spc="-150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IMPACT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35654" y="4147037"/>
            <a:ext cx="8219096" cy="4171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</a:p>
          <a:p>
            <a:pPr algn="l">
              <a:lnSpc>
                <a:spcPts val="4199"/>
              </a:lnSpc>
            </a:pP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 spc="-14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No visibility into customer-level behavior</a:t>
            </a: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 spc="-14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High churn detected after revenue loss</a:t>
            </a: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 spc="-14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Heavy dependence on premium customers</a:t>
            </a: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 spc="-14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Generic marketing &amp; retention strategies</a:t>
            </a:r>
          </a:p>
          <a:p>
            <a:pPr algn="l" marL="647692" indent="-323846" lvl="1">
              <a:lnSpc>
                <a:spcPts val="4199"/>
              </a:lnSpc>
              <a:buFont typeface="Arial"/>
              <a:buChar char="•"/>
            </a:pPr>
            <a:r>
              <a:rPr lang="en-US" sz="2999" spc="-14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Lack of churn &amp; risk monitoring dashboards</a:t>
            </a:r>
          </a:p>
          <a:p>
            <a:pPr algn="l">
              <a:lnSpc>
                <a:spcPts val="419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1320725" y="4670912"/>
            <a:ext cx="5647331" cy="3124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</a:p>
          <a:p>
            <a:pPr algn="l">
              <a:lnSpc>
                <a:spcPts val="4199"/>
              </a:lnSpc>
            </a:pPr>
          </a:p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 spc="-14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Revenue volatility</a:t>
            </a:r>
          </a:p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 spc="-14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Poor customer retention</a:t>
            </a:r>
          </a:p>
          <a:p>
            <a:pPr algn="l" marL="647697" indent="-323848" lvl="1">
              <a:lnSpc>
                <a:spcPts val="4199"/>
              </a:lnSpc>
              <a:buFont typeface="Arial"/>
              <a:buChar char="•"/>
            </a:pPr>
            <a:r>
              <a:rPr lang="en-US" sz="2999" spc="-14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Reactive decision-making</a:t>
            </a:r>
          </a:p>
          <a:p>
            <a:pPr algn="l">
              <a:lnSpc>
                <a:spcPts val="419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7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700000">
            <a:off x="-2109444" y="5046072"/>
            <a:ext cx="9290530" cy="6858100"/>
          </a:xfrm>
          <a:custGeom>
            <a:avLst/>
            <a:gdLst/>
            <a:ahLst/>
            <a:cxnLst/>
            <a:rect r="r" b="b" t="t" l="l"/>
            <a:pathLst>
              <a:path h="6858100" w="9290530">
                <a:moveTo>
                  <a:pt x="9290530" y="0"/>
                </a:moveTo>
                <a:lnTo>
                  <a:pt x="0" y="0"/>
                </a:lnTo>
                <a:lnTo>
                  <a:pt x="0" y="6858101"/>
                </a:lnTo>
                <a:lnTo>
                  <a:pt x="9290530" y="6858101"/>
                </a:lnTo>
                <a:lnTo>
                  <a:pt x="929053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592054" y="970292"/>
            <a:ext cx="8797534" cy="8385207"/>
            <a:chOff x="0" y="0"/>
            <a:chExt cx="2317046" cy="22084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17046" cy="2208450"/>
            </a:xfrm>
            <a:custGeom>
              <a:avLst/>
              <a:gdLst/>
              <a:ahLst/>
              <a:cxnLst/>
              <a:rect r="r" b="b" t="t" l="l"/>
              <a:pathLst>
                <a:path h="2208450" w="2317046">
                  <a:moveTo>
                    <a:pt x="81841" y="0"/>
                  </a:moveTo>
                  <a:lnTo>
                    <a:pt x="2235205" y="0"/>
                  </a:lnTo>
                  <a:cubicBezTo>
                    <a:pt x="2280405" y="0"/>
                    <a:pt x="2317046" y="36641"/>
                    <a:pt x="2317046" y="81841"/>
                  </a:cubicBezTo>
                  <a:lnTo>
                    <a:pt x="2317046" y="2126609"/>
                  </a:lnTo>
                  <a:cubicBezTo>
                    <a:pt x="2317046" y="2171808"/>
                    <a:pt x="2280405" y="2208450"/>
                    <a:pt x="2235205" y="2208450"/>
                  </a:cubicBezTo>
                  <a:lnTo>
                    <a:pt x="81841" y="2208450"/>
                  </a:lnTo>
                  <a:cubicBezTo>
                    <a:pt x="36641" y="2208450"/>
                    <a:pt x="0" y="2171808"/>
                    <a:pt x="0" y="2126609"/>
                  </a:cubicBezTo>
                  <a:lnTo>
                    <a:pt x="0" y="81841"/>
                  </a:lnTo>
                  <a:cubicBezTo>
                    <a:pt x="0" y="36641"/>
                    <a:pt x="36641" y="0"/>
                    <a:pt x="81841" y="0"/>
                  </a:cubicBezTo>
                  <a:close/>
                </a:path>
              </a:pathLst>
            </a:custGeom>
            <a:solidFill>
              <a:srgbClr val="D0D7DD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317046" cy="2237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4086697"/>
            <a:ext cx="6880469" cy="2400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12"/>
              </a:lnSpc>
            </a:pPr>
            <a:r>
              <a:rPr lang="en-US" sz="9800" spc="-460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Project Objectives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53984" y="1480091"/>
            <a:ext cx="7273675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</a:p>
          <a:p>
            <a:pPr algn="l">
              <a:lnSpc>
                <a:spcPts val="4199"/>
              </a:lnSpc>
            </a:pPr>
            <a:r>
              <a:rPr lang="en-US" sz="3499" spc="-164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What this pr</a:t>
            </a:r>
            <a:r>
              <a:rPr lang="en-US" sz="3499" spc="-164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oject aims to solve</a:t>
            </a:r>
          </a:p>
          <a:p>
            <a:pPr algn="l">
              <a:lnSpc>
                <a:spcPts val="419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107261" y="3155954"/>
            <a:ext cx="7767120" cy="5043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</a:p>
          <a:p>
            <a:pPr algn="l" marL="690871" indent="-345435" lvl="1">
              <a:lnSpc>
                <a:spcPts val="4479"/>
              </a:lnSpc>
              <a:buFont typeface="Arial"/>
              <a:buChar char="•"/>
            </a:pPr>
            <a:r>
              <a:rPr lang="en-US" sz="3199" spc="-150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Understand customer spending patterns</a:t>
            </a:r>
          </a:p>
          <a:p>
            <a:pPr algn="l" marL="690871" indent="-345435" lvl="1">
              <a:lnSpc>
                <a:spcPts val="4479"/>
              </a:lnSpc>
              <a:buFont typeface="Arial"/>
              <a:buChar char="•"/>
            </a:pPr>
            <a:r>
              <a:rPr lang="en-US" sz="3199" spc="-150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Identify active vs churned customers</a:t>
            </a:r>
          </a:p>
          <a:p>
            <a:pPr algn="l" marL="690871" indent="-345435" lvl="1">
              <a:lnSpc>
                <a:spcPts val="4479"/>
              </a:lnSpc>
              <a:buFont typeface="Arial"/>
              <a:buChar char="•"/>
            </a:pPr>
            <a:r>
              <a:rPr lang="en-US" sz="3199" spc="-150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Measure revenue at risk</a:t>
            </a:r>
          </a:p>
          <a:p>
            <a:pPr algn="l" marL="690871" indent="-345435" lvl="1">
              <a:lnSpc>
                <a:spcPts val="4479"/>
              </a:lnSpc>
              <a:buFont typeface="Arial"/>
              <a:buChar char="•"/>
            </a:pPr>
            <a:r>
              <a:rPr lang="en-US" sz="3199" spc="-150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Segment customers by value</a:t>
            </a:r>
          </a:p>
          <a:p>
            <a:pPr algn="l" marL="690871" indent="-345435" lvl="1">
              <a:lnSpc>
                <a:spcPts val="4479"/>
              </a:lnSpc>
              <a:buFont typeface="Arial"/>
              <a:buChar char="•"/>
            </a:pPr>
            <a:r>
              <a:rPr lang="en-US" sz="3199" spc="-150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Build executive-ready dashboards</a:t>
            </a:r>
          </a:p>
          <a:p>
            <a:pPr algn="l" marL="690871" indent="-345435" lvl="1">
              <a:lnSpc>
                <a:spcPts val="4479"/>
              </a:lnSpc>
              <a:buFont typeface="Arial"/>
              <a:buChar char="•"/>
            </a:pPr>
            <a:r>
              <a:rPr lang="en-US" sz="3199" spc="-150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Provide actionable business recommendations</a:t>
            </a:r>
          </a:p>
          <a:p>
            <a:pPr algn="l">
              <a:lnSpc>
                <a:spcPts val="447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7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2700000">
            <a:off x="-2109444" y="5046072"/>
            <a:ext cx="9290530" cy="6858100"/>
          </a:xfrm>
          <a:custGeom>
            <a:avLst/>
            <a:gdLst/>
            <a:ahLst/>
            <a:cxnLst/>
            <a:rect r="r" b="b" t="t" l="l"/>
            <a:pathLst>
              <a:path h="6858100" w="9290530">
                <a:moveTo>
                  <a:pt x="9290530" y="0"/>
                </a:moveTo>
                <a:lnTo>
                  <a:pt x="0" y="0"/>
                </a:lnTo>
                <a:lnTo>
                  <a:pt x="0" y="6858101"/>
                </a:lnTo>
                <a:lnTo>
                  <a:pt x="9290530" y="6858101"/>
                </a:lnTo>
                <a:lnTo>
                  <a:pt x="929053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592054" y="970292"/>
            <a:ext cx="8797534" cy="8385207"/>
            <a:chOff x="0" y="0"/>
            <a:chExt cx="2317046" cy="220845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17046" cy="2208450"/>
            </a:xfrm>
            <a:custGeom>
              <a:avLst/>
              <a:gdLst/>
              <a:ahLst/>
              <a:cxnLst/>
              <a:rect r="r" b="b" t="t" l="l"/>
              <a:pathLst>
                <a:path h="2208450" w="2317046">
                  <a:moveTo>
                    <a:pt x="81841" y="0"/>
                  </a:moveTo>
                  <a:lnTo>
                    <a:pt x="2235205" y="0"/>
                  </a:lnTo>
                  <a:cubicBezTo>
                    <a:pt x="2280405" y="0"/>
                    <a:pt x="2317046" y="36641"/>
                    <a:pt x="2317046" y="81841"/>
                  </a:cubicBezTo>
                  <a:lnTo>
                    <a:pt x="2317046" y="2126609"/>
                  </a:lnTo>
                  <a:cubicBezTo>
                    <a:pt x="2317046" y="2171808"/>
                    <a:pt x="2280405" y="2208450"/>
                    <a:pt x="2235205" y="2208450"/>
                  </a:cubicBezTo>
                  <a:lnTo>
                    <a:pt x="81841" y="2208450"/>
                  </a:lnTo>
                  <a:cubicBezTo>
                    <a:pt x="36641" y="2208450"/>
                    <a:pt x="0" y="2171808"/>
                    <a:pt x="0" y="2126609"/>
                  </a:cubicBezTo>
                  <a:lnTo>
                    <a:pt x="0" y="81841"/>
                  </a:lnTo>
                  <a:cubicBezTo>
                    <a:pt x="0" y="36641"/>
                    <a:pt x="36641" y="0"/>
                    <a:pt x="81841" y="0"/>
                  </a:cubicBezTo>
                  <a:close/>
                </a:path>
              </a:pathLst>
            </a:custGeom>
            <a:solidFill>
              <a:srgbClr val="D0D7DD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2317046" cy="2237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4146290"/>
            <a:ext cx="6880469" cy="2400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12"/>
              </a:lnSpc>
            </a:pPr>
            <a:r>
              <a:rPr lang="en-US" sz="9800" spc="-460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Data Overview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424858" y="1038225"/>
            <a:ext cx="5140506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</a:p>
          <a:p>
            <a:pPr algn="l">
              <a:lnSpc>
                <a:spcPts val="3120"/>
              </a:lnSpc>
            </a:pPr>
            <a:r>
              <a:rPr lang="en-US" sz="2600" spc="-122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Da</a:t>
            </a:r>
            <a:r>
              <a:rPr lang="en-US" sz="2600" spc="-122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taset Summary</a:t>
            </a:r>
          </a:p>
          <a:p>
            <a:pPr algn="l">
              <a:lnSpc>
                <a:spcPts val="312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2005836"/>
            <a:ext cx="4985294" cy="3589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</a:p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 spc="-108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Transaction-level financial data</a:t>
            </a:r>
          </a:p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 spc="-108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Timeframe: 2016</a:t>
            </a:r>
          </a:p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 spc="-108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Key entities:</a:t>
            </a:r>
          </a:p>
          <a:p>
            <a:pPr algn="l" marL="993131" indent="-331044" lvl="2">
              <a:lnSpc>
                <a:spcPts val="3219"/>
              </a:lnSpc>
              <a:buFont typeface="Arial"/>
              <a:buChar char="⚬"/>
            </a:pPr>
            <a:r>
              <a:rPr lang="en-US" sz="2299" spc="-108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Customers</a:t>
            </a:r>
          </a:p>
          <a:p>
            <a:pPr algn="l" marL="993131" indent="-331044" lvl="2">
              <a:lnSpc>
                <a:spcPts val="3219"/>
              </a:lnSpc>
              <a:buFont typeface="Arial"/>
              <a:buChar char="⚬"/>
            </a:pPr>
            <a:r>
              <a:rPr lang="en-US" sz="2299" spc="-108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Tr</a:t>
            </a:r>
            <a:r>
              <a:rPr lang="en-US" sz="2299" spc="-108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ansactions</a:t>
            </a:r>
          </a:p>
          <a:p>
            <a:pPr algn="l" marL="993131" indent="-331044" lvl="2">
              <a:lnSpc>
                <a:spcPts val="3219"/>
              </a:lnSpc>
              <a:buFont typeface="Arial"/>
              <a:buChar char="⚬"/>
            </a:pPr>
            <a:r>
              <a:rPr lang="en-US" sz="2299" spc="-108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Time (Month / Hour)</a:t>
            </a:r>
          </a:p>
          <a:p>
            <a:pPr algn="l" marL="993131" indent="-331044" lvl="2">
              <a:lnSpc>
                <a:spcPts val="3219"/>
              </a:lnSpc>
              <a:buFont typeface="Arial"/>
              <a:buChar char="⚬"/>
            </a:pPr>
            <a:r>
              <a:rPr lang="en-US" sz="2299" spc="-108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Location</a:t>
            </a:r>
          </a:p>
          <a:p>
            <a:pPr algn="l" marL="993131" indent="-331044" lvl="2">
              <a:lnSpc>
                <a:spcPts val="3219"/>
              </a:lnSpc>
              <a:buFont typeface="Arial"/>
              <a:buChar char="⚬"/>
            </a:pPr>
            <a:r>
              <a:rPr lang="en-US" sz="2299" spc="-108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Segments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490083" y="5019229"/>
            <a:ext cx="5140506" cy="116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20"/>
              </a:lnSpc>
            </a:pPr>
          </a:p>
          <a:p>
            <a:pPr algn="l">
              <a:lnSpc>
                <a:spcPts val="3120"/>
              </a:lnSpc>
            </a:pPr>
            <a:r>
              <a:rPr lang="en-US" sz="2600" spc="-122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Key C</a:t>
            </a:r>
            <a:r>
              <a:rPr lang="en-US" sz="2600" spc="-122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olumns</a:t>
            </a:r>
          </a:p>
          <a:p>
            <a:pPr algn="l">
              <a:lnSpc>
                <a:spcPts val="312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3302706" y="5829461"/>
            <a:ext cx="4985294" cy="3189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</a:p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 spc="-108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Transa</a:t>
            </a:r>
            <a:r>
              <a:rPr lang="en-US" sz="2299" spc="-108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ctionDate</a:t>
            </a:r>
          </a:p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 spc="-108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TransactionAmount</a:t>
            </a:r>
          </a:p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 spc="-108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TransactionTime</a:t>
            </a:r>
          </a:p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 spc="-108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CustomerID</a:t>
            </a:r>
          </a:p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 spc="-108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Location</a:t>
            </a:r>
          </a:p>
          <a:p>
            <a:pPr algn="l" marL="496566" indent="-248283" lvl="1">
              <a:lnSpc>
                <a:spcPts val="3219"/>
              </a:lnSpc>
              <a:buFont typeface="Arial"/>
              <a:buChar char="•"/>
            </a:pPr>
            <a:r>
              <a:rPr lang="en-US" sz="2299" spc="-108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Segment</a:t>
            </a:r>
          </a:p>
          <a:p>
            <a:pPr algn="l">
              <a:lnSpc>
                <a:spcPts val="3219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7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7090" y="2231409"/>
            <a:ext cx="16714740" cy="10818995"/>
          </a:xfrm>
          <a:custGeom>
            <a:avLst/>
            <a:gdLst/>
            <a:ahLst/>
            <a:cxnLst/>
            <a:rect r="r" b="b" t="t" l="l"/>
            <a:pathLst>
              <a:path h="10818995" w="16714740">
                <a:moveTo>
                  <a:pt x="0" y="0"/>
                </a:moveTo>
                <a:lnTo>
                  <a:pt x="16714740" y="0"/>
                </a:lnTo>
                <a:lnTo>
                  <a:pt x="16714740" y="10818995"/>
                </a:lnTo>
                <a:lnTo>
                  <a:pt x="0" y="108189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540143"/>
            <a:ext cx="16230600" cy="19786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0"/>
              </a:lnSpc>
            </a:pPr>
            <a:r>
              <a:rPr lang="en-US" sz="8000" spc="-376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Churn Logic &amp; Business Assumptions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01975" y="3061729"/>
            <a:ext cx="7428904" cy="2998333"/>
            <a:chOff x="0" y="0"/>
            <a:chExt cx="1956584" cy="78968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56584" cy="789684"/>
            </a:xfrm>
            <a:custGeom>
              <a:avLst/>
              <a:gdLst/>
              <a:ahLst/>
              <a:cxnLst/>
              <a:rect r="r" b="b" t="t" l="l"/>
              <a:pathLst>
                <a:path h="789684" w="1956584">
                  <a:moveTo>
                    <a:pt x="68781" y="0"/>
                  </a:moveTo>
                  <a:lnTo>
                    <a:pt x="1887803" y="0"/>
                  </a:lnTo>
                  <a:cubicBezTo>
                    <a:pt x="1925790" y="0"/>
                    <a:pt x="1956584" y="30794"/>
                    <a:pt x="1956584" y="68781"/>
                  </a:cubicBezTo>
                  <a:lnTo>
                    <a:pt x="1956584" y="720904"/>
                  </a:lnTo>
                  <a:cubicBezTo>
                    <a:pt x="1956584" y="758890"/>
                    <a:pt x="1925790" y="789684"/>
                    <a:pt x="1887803" y="789684"/>
                  </a:cubicBezTo>
                  <a:lnTo>
                    <a:pt x="68781" y="789684"/>
                  </a:lnTo>
                  <a:cubicBezTo>
                    <a:pt x="30794" y="789684"/>
                    <a:pt x="0" y="758890"/>
                    <a:pt x="0" y="720904"/>
                  </a:cubicBezTo>
                  <a:lnTo>
                    <a:pt x="0" y="68781"/>
                  </a:lnTo>
                  <a:cubicBezTo>
                    <a:pt x="0" y="30794"/>
                    <a:pt x="30794" y="0"/>
                    <a:pt x="6878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A0CEFD">
                    <a:alpha val="100000"/>
                  </a:srgbClr>
                </a:gs>
                <a:gs pos="100000">
                  <a:srgbClr val="E4F2FF">
                    <a:alpha val="100000"/>
                  </a:srgbClr>
                </a:gs>
              </a:gsLst>
              <a:lin ang="0"/>
            </a:gra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1956584" cy="818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77090" y="3256012"/>
            <a:ext cx="1154202" cy="804358"/>
            <a:chOff x="0" y="0"/>
            <a:chExt cx="303987" cy="21184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3987" cy="211847"/>
            </a:xfrm>
            <a:custGeom>
              <a:avLst/>
              <a:gdLst/>
              <a:ahLst/>
              <a:cxnLst/>
              <a:rect r="r" b="b" t="t" l="l"/>
              <a:pathLst>
                <a:path h="211847" w="303987">
                  <a:moveTo>
                    <a:pt x="105924" y="0"/>
                  </a:moveTo>
                  <a:lnTo>
                    <a:pt x="198064" y="0"/>
                  </a:lnTo>
                  <a:cubicBezTo>
                    <a:pt x="256564" y="0"/>
                    <a:pt x="303987" y="47424"/>
                    <a:pt x="303987" y="105924"/>
                  </a:cubicBezTo>
                  <a:lnTo>
                    <a:pt x="303987" y="105924"/>
                  </a:lnTo>
                  <a:cubicBezTo>
                    <a:pt x="303987" y="134016"/>
                    <a:pt x="292827" y="160958"/>
                    <a:pt x="272963" y="180823"/>
                  </a:cubicBezTo>
                  <a:cubicBezTo>
                    <a:pt x="253098" y="200687"/>
                    <a:pt x="226156" y="211847"/>
                    <a:pt x="198064" y="211847"/>
                  </a:cubicBezTo>
                  <a:lnTo>
                    <a:pt x="105924" y="211847"/>
                  </a:lnTo>
                  <a:cubicBezTo>
                    <a:pt x="77831" y="211847"/>
                    <a:pt x="50889" y="200687"/>
                    <a:pt x="31024" y="180823"/>
                  </a:cubicBezTo>
                  <a:cubicBezTo>
                    <a:pt x="11160" y="160958"/>
                    <a:pt x="0" y="134016"/>
                    <a:pt x="0" y="105924"/>
                  </a:cubicBezTo>
                  <a:lnTo>
                    <a:pt x="0" y="105924"/>
                  </a:lnTo>
                  <a:cubicBezTo>
                    <a:pt x="0" y="77831"/>
                    <a:pt x="11160" y="50889"/>
                    <a:pt x="31024" y="31024"/>
                  </a:cubicBezTo>
                  <a:cubicBezTo>
                    <a:pt x="50889" y="11160"/>
                    <a:pt x="77831" y="0"/>
                    <a:pt x="1059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303987" cy="2404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01975" y="6507737"/>
            <a:ext cx="7428904" cy="2998333"/>
            <a:chOff x="0" y="0"/>
            <a:chExt cx="1956584" cy="78968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56584" cy="789684"/>
            </a:xfrm>
            <a:custGeom>
              <a:avLst/>
              <a:gdLst/>
              <a:ahLst/>
              <a:cxnLst/>
              <a:rect r="r" b="b" t="t" l="l"/>
              <a:pathLst>
                <a:path h="789684" w="1956584">
                  <a:moveTo>
                    <a:pt x="68781" y="0"/>
                  </a:moveTo>
                  <a:lnTo>
                    <a:pt x="1887803" y="0"/>
                  </a:lnTo>
                  <a:cubicBezTo>
                    <a:pt x="1925790" y="0"/>
                    <a:pt x="1956584" y="30794"/>
                    <a:pt x="1956584" y="68781"/>
                  </a:cubicBezTo>
                  <a:lnTo>
                    <a:pt x="1956584" y="720904"/>
                  </a:lnTo>
                  <a:cubicBezTo>
                    <a:pt x="1956584" y="758890"/>
                    <a:pt x="1925790" y="789684"/>
                    <a:pt x="1887803" y="789684"/>
                  </a:cubicBezTo>
                  <a:lnTo>
                    <a:pt x="68781" y="789684"/>
                  </a:lnTo>
                  <a:cubicBezTo>
                    <a:pt x="30794" y="789684"/>
                    <a:pt x="0" y="758890"/>
                    <a:pt x="0" y="720904"/>
                  </a:cubicBezTo>
                  <a:lnTo>
                    <a:pt x="0" y="68781"/>
                  </a:lnTo>
                  <a:cubicBezTo>
                    <a:pt x="0" y="30794"/>
                    <a:pt x="30794" y="0"/>
                    <a:pt x="68781" y="0"/>
                  </a:cubicBezTo>
                  <a:close/>
                </a:path>
              </a:pathLst>
            </a:custGeom>
            <a:solidFill>
              <a:srgbClr val="D0D7DD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28575"/>
              <a:ext cx="1956584" cy="81825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784269" y="3061729"/>
            <a:ext cx="7428904" cy="6444341"/>
            <a:chOff x="0" y="0"/>
            <a:chExt cx="1956584" cy="16972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56584" cy="1697275"/>
            </a:xfrm>
            <a:custGeom>
              <a:avLst/>
              <a:gdLst/>
              <a:ahLst/>
              <a:cxnLst/>
              <a:rect r="r" b="b" t="t" l="l"/>
              <a:pathLst>
                <a:path h="1697275" w="1956584">
                  <a:moveTo>
                    <a:pt x="68781" y="0"/>
                  </a:moveTo>
                  <a:lnTo>
                    <a:pt x="1887803" y="0"/>
                  </a:lnTo>
                  <a:cubicBezTo>
                    <a:pt x="1925790" y="0"/>
                    <a:pt x="1956584" y="30794"/>
                    <a:pt x="1956584" y="68781"/>
                  </a:cubicBezTo>
                  <a:lnTo>
                    <a:pt x="1956584" y="1628494"/>
                  </a:lnTo>
                  <a:cubicBezTo>
                    <a:pt x="1956584" y="1646736"/>
                    <a:pt x="1949337" y="1664231"/>
                    <a:pt x="1936438" y="1677130"/>
                  </a:cubicBezTo>
                  <a:cubicBezTo>
                    <a:pt x="1923540" y="1690029"/>
                    <a:pt x="1906045" y="1697275"/>
                    <a:pt x="1887803" y="1697275"/>
                  </a:cubicBezTo>
                  <a:lnTo>
                    <a:pt x="68781" y="1697275"/>
                  </a:lnTo>
                  <a:cubicBezTo>
                    <a:pt x="30794" y="1697275"/>
                    <a:pt x="0" y="1666481"/>
                    <a:pt x="0" y="1628494"/>
                  </a:cubicBezTo>
                  <a:lnTo>
                    <a:pt x="0" y="68781"/>
                  </a:lnTo>
                  <a:cubicBezTo>
                    <a:pt x="0" y="30794"/>
                    <a:pt x="30794" y="0"/>
                    <a:pt x="68781" y="0"/>
                  </a:cubicBezTo>
                  <a:close/>
                </a:path>
              </a:pathLst>
            </a:custGeom>
            <a:solidFill>
              <a:srgbClr val="D0D7DD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28575"/>
              <a:ext cx="1956584" cy="1725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9062075" y="3256012"/>
            <a:ext cx="1154202" cy="804358"/>
            <a:chOff x="0" y="0"/>
            <a:chExt cx="303987" cy="21184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03987" cy="211847"/>
            </a:xfrm>
            <a:custGeom>
              <a:avLst/>
              <a:gdLst/>
              <a:ahLst/>
              <a:cxnLst/>
              <a:rect r="r" b="b" t="t" l="l"/>
              <a:pathLst>
                <a:path h="211847" w="303987">
                  <a:moveTo>
                    <a:pt x="105924" y="0"/>
                  </a:moveTo>
                  <a:lnTo>
                    <a:pt x="198064" y="0"/>
                  </a:lnTo>
                  <a:cubicBezTo>
                    <a:pt x="256564" y="0"/>
                    <a:pt x="303987" y="47424"/>
                    <a:pt x="303987" y="105924"/>
                  </a:cubicBezTo>
                  <a:lnTo>
                    <a:pt x="303987" y="105924"/>
                  </a:lnTo>
                  <a:cubicBezTo>
                    <a:pt x="303987" y="134016"/>
                    <a:pt x="292827" y="160958"/>
                    <a:pt x="272963" y="180823"/>
                  </a:cubicBezTo>
                  <a:cubicBezTo>
                    <a:pt x="253098" y="200687"/>
                    <a:pt x="226156" y="211847"/>
                    <a:pt x="198064" y="211847"/>
                  </a:cubicBezTo>
                  <a:lnTo>
                    <a:pt x="105924" y="211847"/>
                  </a:lnTo>
                  <a:cubicBezTo>
                    <a:pt x="77831" y="211847"/>
                    <a:pt x="50889" y="200687"/>
                    <a:pt x="31024" y="180823"/>
                  </a:cubicBezTo>
                  <a:cubicBezTo>
                    <a:pt x="11160" y="160958"/>
                    <a:pt x="0" y="134016"/>
                    <a:pt x="0" y="105924"/>
                  </a:cubicBezTo>
                  <a:lnTo>
                    <a:pt x="0" y="105924"/>
                  </a:lnTo>
                  <a:cubicBezTo>
                    <a:pt x="0" y="77831"/>
                    <a:pt x="11160" y="50889"/>
                    <a:pt x="31024" y="31024"/>
                  </a:cubicBezTo>
                  <a:cubicBezTo>
                    <a:pt x="50889" y="11160"/>
                    <a:pt x="77831" y="0"/>
                    <a:pt x="1059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303987" cy="2404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177090" y="6736337"/>
            <a:ext cx="1154202" cy="804358"/>
            <a:chOff x="0" y="0"/>
            <a:chExt cx="303987" cy="21184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03987" cy="211847"/>
            </a:xfrm>
            <a:custGeom>
              <a:avLst/>
              <a:gdLst/>
              <a:ahLst/>
              <a:cxnLst/>
              <a:rect r="r" b="b" t="t" l="l"/>
              <a:pathLst>
                <a:path h="211847" w="303987">
                  <a:moveTo>
                    <a:pt x="105924" y="0"/>
                  </a:moveTo>
                  <a:lnTo>
                    <a:pt x="198064" y="0"/>
                  </a:lnTo>
                  <a:cubicBezTo>
                    <a:pt x="256564" y="0"/>
                    <a:pt x="303987" y="47424"/>
                    <a:pt x="303987" y="105924"/>
                  </a:cubicBezTo>
                  <a:lnTo>
                    <a:pt x="303987" y="105924"/>
                  </a:lnTo>
                  <a:cubicBezTo>
                    <a:pt x="303987" y="134016"/>
                    <a:pt x="292827" y="160958"/>
                    <a:pt x="272963" y="180823"/>
                  </a:cubicBezTo>
                  <a:cubicBezTo>
                    <a:pt x="253098" y="200687"/>
                    <a:pt x="226156" y="211847"/>
                    <a:pt x="198064" y="211847"/>
                  </a:cubicBezTo>
                  <a:lnTo>
                    <a:pt x="105924" y="211847"/>
                  </a:lnTo>
                  <a:cubicBezTo>
                    <a:pt x="77831" y="211847"/>
                    <a:pt x="50889" y="200687"/>
                    <a:pt x="31024" y="180823"/>
                  </a:cubicBezTo>
                  <a:cubicBezTo>
                    <a:pt x="11160" y="160958"/>
                    <a:pt x="0" y="134016"/>
                    <a:pt x="0" y="105924"/>
                  </a:cubicBezTo>
                  <a:lnTo>
                    <a:pt x="0" y="105924"/>
                  </a:lnTo>
                  <a:cubicBezTo>
                    <a:pt x="0" y="77831"/>
                    <a:pt x="11160" y="50889"/>
                    <a:pt x="31024" y="31024"/>
                  </a:cubicBezTo>
                  <a:cubicBezTo>
                    <a:pt x="50889" y="11160"/>
                    <a:pt x="77831" y="0"/>
                    <a:pt x="105924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28575"/>
              <a:ext cx="303987" cy="2404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9214039" y="3484462"/>
            <a:ext cx="819524" cy="452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3"/>
              </a:lnSpc>
            </a:pPr>
            <a:r>
              <a:rPr lang="en-US" b="true" sz="3600" spc="-169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02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44429" y="6964786"/>
            <a:ext cx="819524" cy="452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3"/>
              </a:lnSpc>
            </a:pPr>
            <a:r>
              <a:rPr lang="en-US" b="true" sz="3600" spc="-169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03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549652" y="3055837"/>
            <a:ext cx="4815344" cy="1309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3"/>
              </a:lnSpc>
            </a:pPr>
          </a:p>
          <a:p>
            <a:pPr algn="l">
              <a:lnSpc>
                <a:spcPts val="3383"/>
              </a:lnSpc>
            </a:pPr>
            <a:r>
              <a:rPr lang="en-US" sz="3600" spc="-169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Why</a:t>
            </a:r>
            <a:r>
              <a:rPr lang="en-US" sz="3600" spc="-169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 90 Days?</a:t>
            </a:r>
          </a:p>
          <a:p>
            <a:pPr algn="l">
              <a:lnSpc>
                <a:spcPts val="3383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2663943" y="6536161"/>
            <a:ext cx="4815344" cy="1309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3"/>
              </a:lnSpc>
            </a:pPr>
          </a:p>
          <a:p>
            <a:pPr algn="l">
              <a:lnSpc>
                <a:spcPts val="3383"/>
              </a:lnSpc>
            </a:pPr>
            <a:r>
              <a:rPr lang="en-US" sz="3600" spc="-169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Assumpt</a:t>
            </a:r>
            <a:r>
              <a:rPr lang="en-US" sz="3600" spc="-169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ions</a:t>
            </a:r>
          </a:p>
          <a:p>
            <a:pPr algn="l">
              <a:lnSpc>
                <a:spcPts val="3383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329054" y="3484462"/>
            <a:ext cx="819524" cy="452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3"/>
              </a:lnSpc>
            </a:pPr>
            <a:r>
              <a:rPr lang="en-US" b="true" sz="3600" spc="-169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01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663943" y="3051068"/>
            <a:ext cx="4815344" cy="1309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3"/>
              </a:lnSpc>
            </a:pPr>
          </a:p>
          <a:p>
            <a:pPr algn="l">
              <a:lnSpc>
                <a:spcPts val="3383"/>
              </a:lnSpc>
            </a:pPr>
            <a:r>
              <a:rPr lang="en-US" sz="3600" spc="-169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Chu</a:t>
            </a:r>
            <a:r>
              <a:rPr lang="en-US" sz="3600" spc="-169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rn Definition</a:t>
            </a:r>
          </a:p>
          <a:p>
            <a:pPr algn="l">
              <a:lnSpc>
                <a:spcPts val="3383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901975" y="4083307"/>
            <a:ext cx="7814767" cy="1976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 spc="-131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Customer inactive for &gt;90 days → Churned</a:t>
            </a:r>
          </a:p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9050117" y="3401951"/>
            <a:ext cx="6968449" cy="52400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</a:pPr>
          </a:p>
          <a:p>
            <a:pPr algn="l">
              <a:lnSpc>
                <a:spcPts val="5179"/>
              </a:lnSpc>
            </a:pPr>
          </a:p>
          <a:p>
            <a:pPr algn="l" marL="798818" indent="-399409" lvl="1">
              <a:lnSpc>
                <a:spcPts val="5179"/>
              </a:lnSpc>
              <a:buFont typeface="Arial"/>
              <a:buChar char="•"/>
            </a:pPr>
            <a:r>
              <a:rPr lang="en-US" sz="3699" spc="-173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Industry-standard inactivity threshold</a:t>
            </a:r>
          </a:p>
          <a:p>
            <a:pPr algn="l" marL="798818" indent="-399409" lvl="1">
              <a:lnSpc>
                <a:spcPts val="5179"/>
              </a:lnSpc>
              <a:buFont typeface="Arial"/>
              <a:buChar char="•"/>
            </a:pPr>
            <a:r>
              <a:rPr lang="en-US" sz="3699" spc="-173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Balances sensitivity and noise</a:t>
            </a:r>
          </a:p>
          <a:p>
            <a:pPr algn="l" marL="798818" indent="-399409" lvl="1">
              <a:lnSpc>
                <a:spcPts val="5179"/>
              </a:lnSpc>
              <a:buFont typeface="Arial"/>
              <a:buChar char="•"/>
            </a:pPr>
            <a:r>
              <a:rPr lang="en-US" sz="3699" spc="-173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Suitable for behavioral analytics</a:t>
            </a:r>
          </a:p>
          <a:p>
            <a:pPr algn="l">
              <a:lnSpc>
                <a:spcPts val="5179"/>
              </a:lnSpc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1055920" y="6538714"/>
            <a:ext cx="7121013" cy="2967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</a:p>
          <a:p>
            <a:pPr algn="l">
              <a:lnSpc>
                <a:spcPts val="3919"/>
              </a:lnSpc>
            </a:pPr>
          </a:p>
          <a:p>
            <a:pPr algn="l" marL="604513" indent="-302256" lvl="1">
              <a:lnSpc>
                <a:spcPts val="3919"/>
              </a:lnSpc>
              <a:buFont typeface="Arial"/>
              <a:buChar char="•"/>
            </a:pPr>
            <a:r>
              <a:rPr lang="en-US" sz="2799" spc="-131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Transaction behavior reflects engagement</a:t>
            </a:r>
          </a:p>
          <a:p>
            <a:pPr algn="l" marL="604513" indent="-302256" lvl="1">
              <a:lnSpc>
                <a:spcPts val="3919"/>
              </a:lnSpc>
              <a:buFont typeface="Arial"/>
              <a:buChar char="•"/>
            </a:pPr>
            <a:r>
              <a:rPr lang="en-US" sz="2799" spc="-131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No demographic data used</a:t>
            </a:r>
          </a:p>
          <a:p>
            <a:pPr algn="l" marL="604513" indent="-302256" lvl="1">
              <a:lnSpc>
                <a:spcPts val="3919"/>
              </a:lnSpc>
              <a:buFont typeface="Arial"/>
              <a:buChar char="•"/>
            </a:pPr>
            <a:r>
              <a:rPr lang="en-US" sz="2799" spc="-131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Rule-based churn (not ML)</a:t>
            </a:r>
          </a:p>
          <a:p>
            <a:pPr algn="l">
              <a:lnSpc>
                <a:spcPts val="3919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7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77201">
            <a:off x="8302125" y="-801031"/>
            <a:ext cx="12791303" cy="9442307"/>
          </a:xfrm>
          <a:custGeom>
            <a:avLst/>
            <a:gdLst/>
            <a:ahLst/>
            <a:cxnLst/>
            <a:rect r="r" b="b" t="t" l="l"/>
            <a:pathLst>
              <a:path h="9442307" w="12791303">
                <a:moveTo>
                  <a:pt x="0" y="0"/>
                </a:moveTo>
                <a:lnTo>
                  <a:pt x="12791302" y="0"/>
                </a:lnTo>
                <a:lnTo>
                  <a:pt x="12791302" y="9442307"/>
                </a:lnTo>
                <a:lnTo>
                  <a:pt x="0" y="94423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789553"/>
            <a:ext cx="7400664" cy="3003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468"/>
              </a:lnSpc>
            </a:pPr>
            <a:r>
              <a:rPr lang="en-US" sz="12200" spc="-573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KPIs Designed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9018458" y="970292"/>
            <a:ext cx="8371131" cy="8407649"/>
            <a:chOff x="0" y="0"/>
            <a:chExt cx="2204742" cy="22143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204742" cy="2214360"/>
            </a:xfrm>
            <a:custGeom>
              <a:avLst/>
              <a:gdLst/>
              <a:ahLst/>
              <a:cxnLst/>
              <a:rect r="r" b="b" t="t" l="l"/>
              <a:pathLst>
                <a:path h="2214360" w="2204742">
                  <a:moveTo>
                    <a:pt x="86010" y="0"/>
                  </a:moveTo>
                  <a:lnTo>
                    <a:pt x="2118732" y="0"/>
                  </a:lnTo>
                  <a:cubicBezTo>
                    <a:pt x="2141544" y="0"/>
                    <a:pt x="2163421" y="9062"/>
                    <a:pt x="2179550" y="25192"/>
                  </a:cubicBezTo>
                  <a:cubicBezTo>
                    <a:pt x="2195681" y="41322"/>
                    <a:pt x="2204742" y="63199"/>
                    <a:pt x="2204742" y="86010"/>
                  </a:cubicBezTo>
                  <a:lnTo>
                    <a:pt x="2204742" y="2128351"/>
                  </a:lnTo>
                  <a:cubicBezTo>
                    <a:pt x="2204742" y="2175852"/>
                    <a:pt x="2166234" y="2214360"/>
                    <a:pt x="2118732" y="2214360"/>
                  </a:cubicBezTo>
                  <a:lnTo>
                    <a:pt x="86010" y="2214360"/>
                  </a:lnTo>
                  <a:cubicBezTo>
                    <a:pt x="38508" y="2214360"/>
                    <a:pt x="0" y="2175852"/>
                    <a:pt x="0" y="2128351"/>
                  </a:cubicBezTo>
                  <a:lnTo>
                    <a:pt x="0" y="86010"/>
                  </a:lnTo>
                  <a:cubicBezTo>
                    <a:pt x="0" y="38508"/>
                    <a:pt x="38508" y="0"/>
                    <a:pt x="86010" y="0"/>
                  </a:cubicBezTo>
                  <a:close/>
                </a:path>
              </a:pathLst>
            </a:custGeom>
            <a:solidFill>
              <a:srgbClr val="D0D7DD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2204742" cy="224293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9770161" y="1242683"/>
            <a:ext cx="6867724" cy="7642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39"/>
              </a:lnSpc>
            </a:pPr>
          </a:p>
          <a:p>
            <a:pPr algn="l">
              <a:lnSpc>
                <a:spcPts val="5039"/>
              </a:lnSpc>
            </a:pPr>
            <a:r>
              <a:rPr lang="en-US" sz="3599" spc="-169" b="true">
                <a:solidFill>
                  <a:srgbClr val="424242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Core KPIs</a:t>
            </a:r>
          </a:p>
          <a:p>
            <a:pPr algn="l">
              <a:lnSpc>
                <a:spcPts val="5039"/>
              </a:lnSpc>
            </a:pPr>
          </a:p>
          <a:p>
            <a:pPr algn="l" marL="777230" indent="-388615" lvl="1">
              <a:lnSpc>
                <a:spcPts val="5039"/>
              </a:lnSpc>
              <a:buFont typeface="Arial"/>
              <a:buChar char="•"/>
            </a:pPr>
            <a:r>
              <a:rPr lang="en-US" sz="3599" spc="-169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Total Revenue</a:t>
            </a:r>
          </a:p>
          <a:p>
            <a:pPr algn="l" marL="777230" indent="-388615" lvl="1">
              <a:lnSpc>
                <a:spcPts val="5039"/>
              </a:lnSpc>
              <a:buFont typeface="Arial"/>
              <a:buChar char="•"/>
            </a:pPr>
            <a:r>
              <a:rPr lang="en-US" sz="3599" spc="-169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Total Customers</a:t>
            </a:r>
          </a:p>
          <a:p>
            <a:pPr algn="l" marL="777230" indent="-388615" lvl="1">
              <a:lnSpc>
                <a:spcPts val="5039"/>
              </a:lnSpc>
              <a:buFont typeface="Arial"/>
              <a:buChar char="•"/>
            </a:pPr>
            <a:r>
              <a:rPr lang="en-US" sz="3599" spc="-169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Active Customers</a:t>
            </a:r>
          </a:p>
          <a:p>
            <a:pPr algn="l" marL="777230" indent="-388615" lvl="1">
              <a:lnSpc>
                <a:spcPts val="5039"/>
              </a:lnSpc>
              <a:buFont typeface="Arial"/>
              <a:buChar char="•"/>
            </a:pPr>
            <a:r>
              <a:rPr lang="en-US" sz="3599" spc="-169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Churn Rate (%)</a:t>
            </a:r>
          </a:p>
          <a:p>
            <a:pPr algn="l" marL="777230" indent="-388615" lvl="1">
              <a:lnSpc>
                <a:spcPts val="5039"/>
              </a:lnSpc>
              <a:buFont typeface="Arial"/>
              <a:buChar char="•"/>
            </a:pPr>
            <a:r>
              <a:rPr lang="en-US" sz="3599" spc="-169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Avg Transaction Value</a:t>
            </a:r>
          </a:p>
          <a:p>
            <a:pPr algn="l" marL="777230" indent="-388615" lvl="1">
              <a:lnSpc>
                <a:spcPts val="5039"/>
              </a:lnSpc>
              <a:buFont typeface="Arial"/>
              <a:buChar char="•"/>
            </a:pPr>
            <a:r>
              <a:rPr lang="en-US" sz="3599" spc="-169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Revenue at Risk</a:t>
            </a:r>
          </a:p>
          <a:p>
            <a:pPr algn="l" marL="777230" indent="-388615" lvl="1">
              <a:lnSpc>
                <a:spcPts val="5039"/>
              </a:lnSpc>
              <a:buFont typeface="Arial"/>
              <a:buChar char="•"/>
            </a:pPr>
            <a:r>
              <a:rPr lang="en-US" sz="3599" spc="-169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Segment-wise Revenue Contribution</a:t>
            </a:r>
          </a:p>
          <a:p>
            <a:pPr algn="l">
              <a:lnSpc>
                <a:spcPts val="503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242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13623">
            <a:off x="6346841" y="-1712143"/>
            <a:ext cx="14118808" cy="9138719"/>
          </a:xfrm>
          <a:custGeom>
            <a:avLst/>
            <a:gdLst/>
            <a:ahLst/>
            <a:cxnLst/>
            <a:rect r="r" b="b" t="t" l="l"/>
            <a:pathLst>
              <a:path h="9138719" w="14118808">
                <a:moveTo>
                  <a:pt x="0" y="0"/>
                </a:moveTo>
                <a:lnTo>
                  <a:pt x="14118808" y="0"/>
                </a:lnTo>
                <a:lnTo>
                  <a:pt x="14118808" y="9138719"/>
                </a:lnTo>
                <a:lnTo>
                  <a:pt x="0" y="91387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427139"/>
            <a:ext cx="16230600" cy="5993231"/>
            <a:chOff x="0" y="0"/>
            <a:chExt cx="4274726" cy="157846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1578464"/>
            </a:xfrm>
            <a:custGeom>
              <a:avLst/>
              <a:gdLst/>
              <a:ahLst/>
              <a:cxnLst/>
              <a:rect r="r" b="b" t="t" l="l"/>
              <a:pathLst>
                <a:path h="1578464" w="4274726">
                  <a:moveTo>
                    <a:pt x="38160" y="0"/>
                  </a:moveTo>
                  <a:lnTo>
                    <a:pt x="4236566" y="0"/>
                  </a:lnTo>
                  <a:cubicBezTo>
                    <a:pt x="4257641" y="0"/>
                    <a:pt x="4274726" y="17085"/>
                    <a:pt x="4274726" y="38160"/>
                  </a:cubicBezTo>
                  <a:lnTo>
                    <a:pt x="4274726" y="1540305"/>
                  </a:lnTo>
                  <a:cubicBezTo>
                    <a:pt x="4274726" y="1561380"/>
                    <a:pt x="4257641" y="1578464"/>
                    <a:pt x="4236566" y="1578464"/>
                  </a:cubicBezTo>
                  <a:lnTo>
                    <a:pt x="38160" y="1578464"/>
                  </a:lnTo>
                  <a:cubicBezTo>
                    <a:pt x="17085" y="1578464"/>
                    <a:pt x="0" y="1561380"/>
                    <a:pt x="0" y="1540305"/>
                  </a:cubicBezTo>
                  <a:lnTo>
                    <a:pt x="0" y="38160"/>
                  </a:lnTo>
                  <a:cubicBezTo>
                    <a:pt x="0" y="17085"/>
                    <a:pt x="17085" y="0"/>
                    <a:pt x="38160" y="0"/>
                  </a:cubicBezTo>
                  <a:close/>
                </a:path>
              </a:pathLst>
            </a:custGeom>
            <a:solidFill>
              <a:srgbClr val="424242"/>
            </a:solidFill>
            <a:ln w="19050" cap="rnd">
              <a:solidFill>
                <a:srgbClr val="D0D7DD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274726" cy="16070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045785"/>
            <a:ext cx="16230600" cy="1555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68"/>
              </a:lnSpc>
            </a:pPr>
            <a:r>
              <a:rPr lang="en-US" b="true" sz="12200" spc="-573">
                <a:solidFill>
                  <a:srgbClr val="FFFFFF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Dashboard Structure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958117" y="4034562"/>
            <a:ext cx="4378672" cy="2217875"/>
            <a:chOff x="0" y="0"/>
            <a:chExt cx="1153230" cy="58413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53230" cy="584132"/>
            </a:xfrm>
            <a:custGeom>
              <a:avLst/>
              <a:gdLst/>
              <a:ahLst/>
              <a:cxnLst/>
              <a:rect r="r" b="b" t="t" l="l"/>
              <a:pathLst>
                <a:path h="584132" w="1153230">
                  <a:moveTo>
                    <a:pt x="116694" y="0"/>
                  </a:moveTo>
                  <a:lnTo>
                    <a:pt x="1036536" y="0"/>
                  </a:lnTo>
                  <a:cubicBezTo>
                    <a:pt x="1100985" y="0"/>
                    <a:pt x="1153230" y="52246"/>
                    <a:pt x="1153230" y="116694"/>
                  </a:cubicBezTo>
                  <a:lnTo>
                    <a:pt x="1153230" y="467437"/>
                  </a:lnTo>
                  <a:cubicBezTo>
                    <a:pt x="1153230" y="531886"/>
                    <a:pt x="1100985" y="584132"/>
                    <a:pt x="1036536" y="584132"/>
                  </a:cubicBezTo>
                  <a:lnTo>
                    <a:pt x="116694" y="584132"/>
                  </a:lnTo>
                  <a:cubicBezTo>
                    <a:pt x="52246" y="584132"/>
                    <a:pt x="0" y="531886"/>
                    <a:pt x="0" y="467437"/>
                  </a:cubicBezTo>
                  <a:lnTo>
                    <a:pt x="0" y="116694"/>
                  </a:lnTo>
                  <a:cubicBezTo>
                    <a:pt x="0" y="52246"/>
                    <a:pt x="52246" y="0"/>
                    <a:pt x="116694" y="0"/>
                  </a:cubicBezTo>
                  <a:close/>
                </a:path>
              </a:pathLst>
            </a:custGeom>
            <a:solidFill>
              <a:srgbClr val="D0D7DD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1153230" cy="6127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958117" y="4448919"/>
            <a:ext cx="4378672" cy="1621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</a:p>
          <a:p>
            <a:pPr algn="ctr">
              <a:lnSpc>
                <a:spcPts val="5459"/>
              </a:lnSpc>
            </a:pPr>
            <a:r>
              <a:rPr lang="en-US" sz="3899" spc="-183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Executive Overview</a:t>
            </a:r>
          </a:p>
          <a:p>
            <a:pPr algn="ctr">
              <a:lnSpc>
                <a:spcPts val="2520"/>
              </a:lnSpc>
            </a:pPr>
          </a:p>
          <a:p>
            <a:pPr algn="ctr">
              <a:lnSpc>
                <a:spcPts val="252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702139" y="1986786"/>
            <a:ext cx="6534081" cy="2380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  <a:r>
              <a:rPr lang="en-US" sz="3399" spc="-159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4 Analytical Pages</a:t>
            </a:r>
          </a:p>
          <a:p>
            <a:pPr algn="l">
              <a:lnSpc>
                <a:spcPts val="4759"/>
              </a:lnSpc>
            </a:pPr>
          </a:p>
          <a:p>
            <a:pPr algn="l">
              <a:lnSpc>
                <a:spcPts val="4759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2958117" y="6918216"/>
            <a:ext cx="4378672" cy="2217875"/>
            <a:chOff x="0" y="0"/>
            <a:chExt cx="1153230" cy="58413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153230" cy="584132"/>
            </a:xfrm>
            <a:custGeom>
              <a:avLst/>
              <a:gdLst/>
              <a:ahLst/>
              <a:cxnLst/>
              <a:rect r="r" b="b" t="t" l="l"/>
              <a:pathLst>
                <a:path h="584132" w="1153230">
                  <a:moveTo>
                    <a:pt x="116694" y="0"/>
                  </a:moveTo>
                  <a:lnTo>
                    <a:pt x="1036536" y="0"/>
                  </a:lnTo>
                  <a:cubicBezTo>
                    <a:pt x="1100985" y="0"/>
                    <a:pt x="1153230" y="52246"/>
                    <a:pt x="1153230" y="116694"/>
                  </a:cubicBezTo>
                  <a:lnTo>
                    <a:pt x="1153230" y="467437"/>
                  </a:lnTo>
                  <a:cubicBezTo>
                    <a:pt x="1153230" y="531886"/>
                    <a:pt x="1100985" y="584132"/>
                    <a:pt x="1036536" y="584132"/>
                  </a:cubicBezTo>
                  <a:lnTo>
                    <a:pt x="116694" y="584132"/>
                  </a:lnTo>
                  <a:cubicBezTo>
                    <a:pt x="52246" y="584132"/>
                    <a:pt x="0" y="531886"/>
                    <a:pt x="0" y="467437"/>
                  </a:cubicBezTo>
                  <a:lnTo>
                    <a:pt x="0" y="116694"/>
                  </a:lnTo>
                  <a:cubicBezTo>
                    <a:pt x="0" y="52246"/>
                    <a:pt x="52246" y="0"/>
                    <a:pt x="116694" y="0"/>
                  </a:cubicBezTo>
                  <a:close/>
                </a:path>
              </a:pathLst>
            </a:custGeom>
            <a:solidFill>
              <a:srgbClr val="D0D7DD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28575"/>
              <a:ext cx="1153230" cy="6127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650799" y="6918216"/>
            <a:ext cx="4378672" cy="2217875"/>
            <a:chOff x="0" y="0"/>
            <a:chExt cx="1153230" cy="58413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53230" cy="584132"/>
            </a:xfrm>
            <a:custGeom>
              <a:avLst/>
              <a:gdLst/>
              <a:ahLst/>
              <a:cxnLst/>
              <a:rect r="r" b="b" t="t" l="l"/>
              <a:pathLst>
                <a:path h="584132" w="1153230">
                  <a:moveTo>
                    <a:pt x="116694" y="0"/>
                  </a:moveTo>
                  <a:lnTo>
                    <a:pt x="1036536" y="0"/>
                  </a:lnTo>
                  <a:cubicBezTo>
                    <a:pt x="1100985" y="0"/>
                    <a:pt x="1153230" y="52246"/>
                    <a:pt x="1153230" y="116694"/>
                  </a:cubicBezTo>
                  <a:lnTo>
                    <a:pt x="1153230" y="467437"/>
                  </a:lnTo>
                  <a:cubicBezTo>
                    <a:pt x="1153230" y="531886"/>
                    <a:pt x="1100985" y="584132"/>
                    <a:pt x="1036536" y="584132"/>
                  </a:cubicBezTo>
                  <a:lnTo>
                    <a:pt x="116694" y="584132"/>
                  </a:lnTo>
                  <a:cubicBezTo>
                    <a:pt x="52246" y="584132"/>
                    <a:pt x="0" y="531886"/>
                    <a:pt x="0" y="467437"/>
                  </a:cubicBezTo>
                  <a:lnTo>
                    <a:pt x="0" y="116694"/>
                  </a:lnTo>
                  <a:cubicBezTo>
                    <a:pt x="0" y="52246"/>
                    <a:pt x="52246" y="0"/>
                    <a:pt x="116694" y="0"/>
                  </a:cubicBezTo>
                  <a:close/>
                </a:path>
              </a:pathLst>
            </a:custGeom>
            <a:solidFill>
              <a:srgbClr val="D0D7DD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28575"/>
              <a:ext cx="1153230" cy="6127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650799" y="4034562"/>
            <a:ext cx="4378672" cy="2217875"/>
            <a:chOff x="0" y="0"/>
            <a:chExt cx="1153230" cy="58413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53230" cy="584132"/>
            </a:xfrm>
            <a:custGeom>
              <a:avLst/>
              <a:gdLst/>
              <a:ahLst/>
              <a:cxnLst/>
              <a:rect r="r" b="b" t="t" l="l"/>
              <a:pathLst>
                <a:path h="584132" w="1153230">
                  <a:moveTo>
                    <a:pt x="116694" y="0"/>
                  </a:moveTo>
                  <a:lnTo>
                    <a:pt x="1036536" y="0"/>
                  </a:lnTo>
                  <a:cubicBezTo>
                    <a:pt x="1100985" y="0"/>
                    <a:pt x="1153230" y="52246"/>
                    <a:pt x="1153230" y="116694"/>
                  </a:cubicBezTo>
                  <a:lnTo>
                    <a:pt x="1153230" y="467437"/>
                  </a:lnTo>
                  <a:cubicBezTo>
                    <a:pt x="1153230" y="531886"/>
                    <a:pt x="1100985" y="584132"/>
                    <a:pt x="1036536" y="584132"/>
                  </a:cubicBezTo>
                  <a:lnTo>
                    <a:pt x="116694" y="584132"/>
                  </a:lnTo>
                  <a:cubicBezTo>
                    <a:pt x="52246" y="584132"/>
                    <a:pt x="0" y="531886"/>
                    <a:pt x="0" y="467437"/>
                  </a:cubicBezTo>
                  <a:lnTo>
                    <a:pt x="0" y="116694"/>
                  </a:lnTo>
                  <a:cubicBezTo>
                    <a:pt x="0" y="52246"/>
                    <a:pt x="52246" y="0"/>
                    <a:pt x="116694" y="0"/>
                  </a:cubicBezTo>
                  <a:close/>
                </a:path>
              </a:pathLst>
            </a:custGeom>
            <a:solidFill>
              <a:srgbClr val="D0D7DD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28575"/>
              <a:ext cx="1153230" cy="6127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650799" y="3470910"/>
            <a:ext cx="4378672" cy="3307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</a:p>
          <a:p>
            <a:pPr algn="ctr">
              <a:lnSpc>
                <a:spcPts val="5459"/>
              </a:lnSpc>
            </a:pPr>
            <a:r>
              <a:rPr lang="en-US" sz="3900" spc="-183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Customer Segmentation &amp; Behavior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2958117" y="6697464"/>
            <a:ext cx="4378672" cy="2621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</a:p>
          <a:p>
            <a:pPr algn="ctr">
              <a:lnSpc>
                <a:spcPts val="5459"/>
              </a:lnSpc>
            </a:pPr>
            <a:r>
              <a:rPr lang="en-US" sz="3900" spc="-183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Churn &amp; Customer Health</a:t>
            </a:r>
          </a:p>
          <a:p>
            <a:pPr algn="l">
              <a:lnSpc>
                <a:spcPts val="2520"/>
              </a:lnSpc>
            </a:pPr>
            <a:r>
              <a:rPr lang="en-US" sz="1800" spc="-84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23" id="23"/>
          <p:cNvSpPr txBox="true"/>
          <p:nvPr/>
        </p:nvSpPr>
        <p:spPr>
          <a:xfrm rot="0">
            <a:off x="10650799" y="6905072"/>
            <a:ext cx="4378672" cy="1992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</a:p>
          <a:p>
            <a:pPr algn="ctr">
              <a:lnSpc>
                <a:spcPts val="5459"/>
              </a:lnSpc>
            </a:pPr>
            <a:r>
              <a:rPr lang="en-US" sz="3900" spc="-183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Insights &amp; Recommendations</a:t>
            </a:r>
          </a:p>
          <a:p>
            <a:pPr algn="l">
              <a:lnSpc>
                <a:spcPts val="252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0D7D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444323" y="4944233"/>
            <a:ext cx="12249089" cy="7928501"/>
          </a:xfrm>
          <a:custGeom>
            <a:avLst/>
            <a:gdLst/>
            <a:ahLst/>
            <a:cxnLst/>
            <a:rect r="r" b="b" t="t" l="l"/>
            <a:pathLst>
              <a:path h="7928501" w="12249089">
                <a:moveTo>
                  <a:pt x="0" y="0"/>
                </a:moveTo>
                <a:lnTo>
                  <a:pt x="12249089" y="0"/>
                </a:lnTo>
                <a:lnTo>
                  <a:pt x="12249089" y="7928502"/>
                </a:lnTo>
                <a:lnTo>
                  <a:pt x="0" y="79285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09014" y="5439742"/>
            <a:ext cx="16489920" cy="4066328"/>
            <a:chOff x="0" y="0"/>
            <a:chExt cx="4343024" cy="10709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43024" cy="1070967"/>
            </a:xfrm>
            <a:custGeom>
              <a:avLst/>
              <a:gdLst/>
              <a:ahLst/>
              <a:cxnLst/>
              <a:rect r="r" b="b" t="t" l="l"/>
              <a:pathLst>
                <a:path h="1070967" w="4343024">
                  <a:moveTo>
                    <a:pt x="30987" y="0"/>
                  </a:moveTo>
                  <a:lnTo>
                    <a:pt x="4312038" y="0"/>
                  </a:lnTo>
                  <a:cubicBezTo>
                    <a:pt x="4320256" y="0"/>
                    <a:pt x="4328137" y="3265"/>
                    <a:pt x="4333949" y="9076"/>
                  </a:cubicBezTo>
                  <a:cubicBezTo>
                    <a:pt x="4339760" y="14887"/>
                    <a:pt x="4343024" y="22768"/>
                    <a:pt x="4343024" y="30987"/>
                  </a:cubicBezTo>
                  <a:lnTo>
                    <a:pt x="4343024" y="1039980"/>
                  </a:lnTo>
                  <a:cubicBezTo>
                    <a:pt x="4343024" y="1048199"/>
                    <a:pt x="4339760" y="1056080"/>
                    <a:pt x="4333949" y="1061891"/>
                  </a:cubicBezTo>
                  <a:cubicBezTo>
                    <a:pt x="4328137" y="1067702"/>
                    <a:pt x="4320256" y="1070967"/>
                    <a:pt x="4312038" y="1070967"/>
                  </a:cubicBezTo>
                  <a:lnTo>
                    <a:pt x="30987" y="1070967"/>
                  </a:lnTo>
                  <a:cubicBezTo>
                    <a:pt x="22768" y="1070967"/>
                    <a:pt x="14887" y="1067702"/>
                    <a:pt x="9076" y="1061891"/>
                  </a:cubicBezTo>
                  <a:cubicBezTo>
                    <a:pt x="3265" y="1056080"/>
                    <a:pt x="0" y="1048199"/>
                    <a:pt x="0" y="1039980"/>
                  </a:cubicBezTo>
                  <a:lnTo>
                    <a:pt x="0" y="30987"/>
                  </a:lnTo>
                  <a:cubicBezTo>
                    <a:pt x="0" y="22768"/>
                    <a:pt x="3265" y="14887"/>
                    <a:pt x="9076" y="9076"/>
                  </a:cubicBezTo>
                  <a:cubicBezTo>
                    <a:pt x="14887" y="3265"/>
                    <a:pt x="22768" y="0"/>
                    <a:pt x="30987" y="0"/>
                  </a:cubicBezTo>
                  <a:close/>
                </a:path>
              </a:pathLst>
            </a:custGeom>
            <a:solidFill>
              <a:srgbClr val="D0D7DD"/>
            </a:solidFill>
            <a:ln w="19050" cap="rnd">
              <a:solidFill>
                <a:srgbClr val="424242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343024" cy="10995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15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6266228" y="5794330"/>
            <a:ext cx="0" cy="3293360"/>
          </a:xfrm>
          <a:prstGeom prst="line">
            <a:avLst/>
          </a:prstGeom>
          <a:ln cap="flat" w="19050">
            <a:solidFill>
              <a:srgbClr val="42424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11825288" y="5794330"/>
            <a:ext cx="0" cy="3293360"/>
          </a:xfrm>
          <a:prstGeom prst="line">
            <a:avLst/>
          </a:prstGeom>
          <a:ln cap="flat" w="19050">
            <a:solidFill>
              <a:srgbClr val="42424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9153974" y="234712"/>
            <a:ext cx="8637323" cy="4830647"/>
          </a:xfrm>
          <a:custGeom>
            <a:avLst/>
            <a:gdLst/>
            <a:ahLst/>
            <a:cxnLst/>
            <a:rect r="r" b="b" t="t" l="l"/>
            <a:pathLst>
              <a:path h="4830647" w="8637323">
                <a:moveTo>
                  <a:pt x="0" y="0"/>
                </a:moveTo>
                <a:lnTo>
                  <a:pt x="8637323" y="0"/>
                </a:lnTo>
                <a:lnTo>
                  <a:pt x="8637323" y="4830648"/>
                </a:lnTo>
                <a:lnTo>
                  <a:pt x="0" y="48306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279706"/>
            <a:ext cx="7419057" cy="2931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20"/>
              </a:lnSpc>
            </a:pPr>
            <a:r>
              <a:rPr lang="en-US" sz="8000" spc="-376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Executive Overview Dashboard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44491" y="5916237"/>
            <a:ext cx="3640637" cy="880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3"/>
              </a:lnSpc>
            </a:pPr>
            <a:r>
              <a:rPr lang="en-US" sz="3600" spc="-169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What this page shows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08037" y="5916237"/>
            <a:ext cx="3640637" cy="452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3"/>
              </a:lnSpc>
            </a:pPr>
            <a:r>
              <a:rPr lang="en-US" sz="3600" spc="-169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 KPIs: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047110"/>
            <a:ext cx="4901276" cy="348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117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Business performance snapshot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117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Revenue &amp; customer health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117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Trend visibility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6646440" y="6912815"/>
            <a:ext cx="4158326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117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Total Revenue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117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Total Customers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117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Avg Transaction Value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117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Churn Rate %</a:t>
            </a: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2568238" y="5916237"/>
            <a:ext cx="3640637" cy="452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83"/>
              </a:lnSpc>
            </a:pPr>
            <a:r>
              <a:rPr lang="en-US" sz="3600" spc="-169" b="true">
                <a:solidFill>
                  <a:srgbClr val="424242"/>
                </a:solidFill>
                <a:latin typeface="Open Sauce Heavy"/>
                <a:ea typeface="Open Sauce Heavy"/>
                <a:cs typeface="Open Sauce Heavy"/>
                <a:sym typeface="Open Sauce Heavy"/>
              </a:rPr>
              <a:t>Visuals: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909773" y="6749484"/>
            <a:ext cx="5349527" cy="261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117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Monthly Revenue Trend (Area/Line)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117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Revenue Contribution by Segment (Bar)</a:t>
            </a:r>
          </a:p>
          <a:p>
            <a:pPr algn="l"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 spc="-117">
                <a:solidFill>
                  <a:srgbClr val="424242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Customer Distribution by Segment (Donut)</a:t>
            </a:r>
          </a:p>
          <a:p>
            <a:pPr algn="l">
              <a:lnSpc>
                <a:spcPts val="349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DAHB8XGyWXo</dc:identifier>
  <dcterms:modified xsi:type="dcterms:W3CDTF">2011-08-01T06:04:30Z</dcterms:modified>
  <cp:revision>1</cp:revision>
  <dc:title>Copy of White Blue and Grey Modern Startup Pitch Deck Presentation</dc:title>
</cp:coreProperties>
</file>